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0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8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7" r:id="rId40"/>
    <p:sldId id="295" r:id="rId41"/>
    <p:sldId id="299" r:id="rId42"/>
    <p:sldId id="302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28" d="100"/>
          <a:sy n="28" d="100"/>
        </p:scale>
        <p:origin x="67" y="1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3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1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1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1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0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2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3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9F30-84E5-417B-94DD-9C3AC09B1F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9D9E-5286-4F10-82CC-1911BBF9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6" name="Rectangle 1036"/>
          <p:cNvSpPr>
            <a:spLocks noChangeArrowheads="1"/>
          </p:cNvSpPr>
          <p:nvPr/>
        </p:nvSpPr>
        <p:spPr bwMode="auto">
          <a:xfrm>
            <a:off x="2351088" y="1557339"/>
            <a:ext cx="67437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zh-TW" sz="5000" b="1" dirty="0">
                <a:solidFill>
                  <a:srgbClr val="CC0000"/>
                </a:solidFill>
                <a:latin typeface="Arial" panose="020B0604020202020204" pitchFamily="34" charset="0"/>
              </a:rPr>
              <a:t>	</a:t>
            </a:r>
            <a:r>
              <a:rPr lang="en-US" altLang="zh-TW" sz="5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Atomic Structure </a:t>
            </a:r>
            <a:r>
              <a:rPr lang="en-US" altLang="zh-TW" sz="5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Discovery &amp; History</a:t>
            </a:r>
            <a:endParaRPr lang="en-US" altLang="zh-TW" sz="50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47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477000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zh-TW" sz="36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Demonstration of Cathode Rays (separate worksheet)</a:t>
            </a:r>
            <a:endParaRPr lang="en-US" altLang="zh-TW" sz="3600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514600" y="4343401"/>
            <a:ext cx="77724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 dirty="0" smtClean="0">
                <a:latin typeface="Comic Sans MS" panose="030F0702030302020204" pitchFamily="66" charset="0"/>
              </a:rPr>
              <a:t>Magnetic field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Crooks tube (proof of electron mass)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CRT screens (early computers)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zh-TW" sz="3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556" name="Picture 22" descr="Fi01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752475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0741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848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Thomson’s Atomic Model</a:t>
            </a:r>
          </a:p>
        </p:txBody>
      </p:sp>
      <p:sp>
        <p:nvSpPr>
          <p:cNvPr id="24579" name="Text Box 1028"/>
          <p:cNvSpPr txBox="1">
            <a:spLocks noChangeArrowheads="1"/>
          </p:cNvSpPr>
          <p:nvPr/>
        </p:nvSpPr>
        <p:spPr bwMode="auto">
          <a:xfrm>
            <a:off x="2286000" y="1600200"/>
            <a:ext cx="8001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latin typeface="Comic Sans MS" panose="030F0702030302020204" pitchFamily="66" charset="0"/>
              </a:rPr>
              <a:t>1876	Goldstein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Discovery of </a:t>
            </a:r>
            <a:r>
              <a:rPr lang="en-US" altLang="zh-TW" sz="3200">
                <a:solidFill>
                  <a:srgbClr val="CC0000"/>
                </a:solidFill>
                <a:latin typeface="Comic Sans MS" panose="030F0702030302020204" pitchFamily="66" charset="0"/>
              </a:rPr>
              <a:t>cathode rays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 from discharge tube experiment.</a:t>
            </a:r>
          </a:p>
        </p:txBody>
      </p:sp>
      <p:sp>
        <p:nvSpPr>
          <p:cNvPr id="139269" name="Text Box 1029"/>
          <p:cNvSpPr txBox="1">
            <a:spLocks noChangeArrowheads="1"/>
          </p:cNvSpPr>
          <p:nvPr/>
        </p:nvSpPr>
        <p:spPr bwMode="auto">
          <a:xfrm>
            <a:off x="2362200" y="3810000"/>
            <a:ext cx="8001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latin typeface="Comic Sans MS" panose="030F0702030302020204" pitchFamily="66" charset="0"/>
              </a:rPr>
              <a:t>1895	Crookes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Cathode rays are </a:t>
            </a:r>
            <a:r>
              <a:rPr lang="en-US" altLang="zh-TW" sz="3200">
                <a:solidFill>
                  <a:srgbClr val="CC0000"/>
                </a:solidFill>
                <a:latin typeface="Comic Sans MS" panose="030F0702030302020204" pitchFamily="66" charset="0"/>
              </a:rPr>
              <a:t>negatively charged particles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 which travelled in straight line. </a:t>
            </a:r>
            <a:r>
              <a:rPr lang="en-US" altLang="zh-TW" sz="3200">
                <a:latin typeface="Comic Sans MS" panose="030F0702030302020204" pitchFamily="66" charset="0"/>
                <a:sym typeface="Symbol" panose="05050102010706020507" pitchFamily="18" charset="2"/>
              </a:rPr>
              <a:t> electrons</a:t>
            </a:r>
            <a:endParaRPr lang="en-US" altLang="zh-TW" sz="32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04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7" descr="Fi01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85801"/>
            <a:ext cx="792003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2743200" y="3886200"/>
            <a:ext cx="2743200" cy="2362200"/>
            <a:chOff x="768" y="2448"/>
            <a:chExt cx="1728" cy="1488"/>
          </a:xfrm>
        </p:grpSpPr>
        <p:sp>
          <p:nvSpPr>
            <p:cNvPr id="25607" name="AutoShape 18"/>
            <p:cNvSpPr>
              <a:spLocks noChangeArrowheads="1"/>
            </p:cNvSpPr>
            <p:nvPr/>
          </p:nvSpPr>
          <p:spPr bwMode="auto">
            <a:xfrm>
              <a:off x="768" y="2448"/>
              <a:ext cx="1728" cy="1488"/>
            </a:xfrm>
            <a:prstGeom prst="upArrowCallout">
              <a:avLst>
                <a:gd name="adj1" fmla="val 29032"/>
                <a:gd name="adj2" fmla="val 29032"/>
                <a:gd name="adj3" fmla="val 16667"/>
                <a:gd name="adj4" fmla="val 66667"/>
              </a:avLst>
            </a:prstGeom>
            <a:solidFill>
              <a:srgbClr val="FFFFCC"/>
            </a:solidFill>
            <a:ln w="9525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en-US" sz="2800"/>
            </a:p>
          </p:txBody>
        </p:sp>
        <p:sp>
          <p:nvSpPr>
            <p:cNvPr id="25608" name="Text Box 20"/>
            <p:cNvSpPr txBox="1">
              <a:spLocks noChangeArrowheads="1"/>
            </p:cNvSpPr>
            <p:nvPr/>
          </p:nvSpPr>
          <p:spPr bwMode="auto">
            <a:xfrm>
              <a:off x="816" y="2976"/>
              <a:ext cx="163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9900CC"/>
                  </a:solidFill>
                  <a:latin typeface="Comic Sans MS" panose="030F0702030302020204" pitchFamily="66" charset="0"/>
                </a:rPr>
                <a:t>Deflected in the </a:t>
              </a:r>
              <a:r>
                <a:rPr lang="en-US" altLang="zh-TW" sz="2800">
                  <a:solidFill>
                    <a:schemeClr val="tx2"/>
                  </a:solidFill>
                  <a:latin typeface="Comic Sans MS" panose="030F0702030302020204" pitchFamily="66" charset="0"/>
                </a:rPr>
                <a:t>electric field</a:t>
              </a:r>
            </a:p>
          </p:txBody>
        </p:sp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6629400" y="3810000"/>
            <a:ext cx="2743200" cy="2362200"/>
            <a:chOff x="768" y="2448"/>
            <a:chExt cx="1728" cy="1488"/>
          </a:xfrm>
        </p:grpSpPr>
        <p:sp>
          <p:nvSpPr>
            <p:cNvPr id="25605" name="AutoShape 23"/>
            <p:cNvSpPr>
              <a:spLocks noChangeArrowheads="1"/>
            </p:cNvSpPr>
            <p:nvPr/>
          </p:nvSpPr>
          <p:spPr bwMode="auto">
            <a:xfrm>
              <a:off x="768" y="2448"/>
              <a:ext cx="1728" cy="1488"/>
            </a:xfrm>
            <a:prstGeom prst="upArrowCallout">
              <a:avLst>
                <a:gd name="adj1" fmla="val 29032"/>
                <a:gd name="adj2" fmla="val 29032"/>
                <a:gd name="adj3" fmla="val 16667"/>
                <a:gd name="adj4" fmla="val 66667"/>
              </a:avLst>
            </a:prstGeom>
            <a:solidFill>
              <a:srgbClr val="FFFFCC"/>
            </a:solidFill>
            <a:ln w="9525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en-US" sz="2800"/>
            </a:p>
          </p:txBody>
        </p:sp>
        <p:sp>
          <p:nvSpPr>
            <p:cNvPr id="25606" name="Text Box 24"/>
            <p:cNvSpPr txBox="1">
              <a:spLocks noChangeArrowheads="1"/>
            </p:cNvSpPr>
            <p:nvPr/>
          </p:nvSpPr>
          <p:spPr bwMode="auto">
            <a:xfrm>
              <a:off x="816" y="2976"/>
              <a:ext cx="163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9900CC"/>
                  </a:solidFill>
                  <a:latin typeface="Comic Sans MS" panose="030F0702030302020204" pitchFamily="66" charset="0"/>
                </a:rPr>
                <a:t>Deflected in the </a:t>
              </a:r>
              <a:r>
                <a:rPr lang="en-US" altLang="zh-TW" sz="2800">
                  <a:solidFill>
                    <a:schemeClr val="tx2"/>
                  </a:solidFill>
                  <a:latin typeface="Comic Sans MS" panose="030F0702030302020204" pitchFamily="66" charset="0"/>
                </a:rPr>
                <a:t>magnetic field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94342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7"/>
          <p:cNvSpPr txBox="1">
            <a:spLocks noChangeArrowheads="1"/>
          </p:cNvSpPr>
          <p:nvPr/>
        </p:nvSpPr>
        <p:spPr bwMode="auto">
          <a:xfrm>
            <a:off x="1981201" y="4419601"/>
            <a:ext cx="8232775" cy="1006475"/>
          </a:xfrm>
          <a:prstGeom prst="rect">
            <a:avLst/>
          </a:prstGeom>
          <a:solidFill>
            <a:srgbClr val="FFDC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3000">
                <a:latin typeface="Comic Sans MS" panose="030F0702030302020204" pitchFamily="66" charset="0"/>
              </a:rPr>
              <a:t>The beam was composed of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negatively charged fast-moving particles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6627" name="Picture 1028" descr="Fi01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85801"/>
            <a:ext cx="792003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679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8610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2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Measurement of the m/e ratio of ‘electron’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209800" y="4800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27652" name="Group 23"/>
          <p:cNvGrpSpPr>
            <a:grpSpLocks/>
          </p:cNvGrpSpPr>
          <p:nvPr/>
        </p:nvGrpSpPr>
        <p:grpSpPr bwMode="auto">
          <a:xfrm>
            <a:off x="5181600" y="1676400"/>
            <a:ext cx="3810000" cy="4572000"/>
            <a:chOff x="2304" y="1056"/>
            <a:chExt cx="2400" cy="2880"/>
          </a:xfrm>
        </p:grpSpPr>
        <p:pic>
          <p:nvPicPr>
            <p:cNvPr id="27654" name="Picture 18" descr="JJ_Thoms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056"/>
              <a:ext cx="1728" cy="2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5" name="Text Box 19"/>
            <p:cNvSpPr txBox="1">
              <a:spLocks noChangeArrowheads="1"/>
            </p:cNvSpPr>
            <p:nvPr/>
          </p:nvSpPr>
          <p:spPr bwMode="auto">
            <a:xfrm>
              <a:off x="2304" y="3648"/>
              <a:ext cx="24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>
                  <a:latin typeface="Comic Sans MS" panose="030F0702030302020204" pitchFamily="66" charset="0"/>
                </a:rPr>
                <a:t>J J Thomson (1856-1940)</a:t>
              </a:r>
            </a:p>
          </p:txBody>
        </p:sp>
      </p:grpSp>
      <p:sp>
        <p:nvSpPr>
          <p:cNvPr id="27653" name="Text Box 21"/>
          <p:cNvSpPr txBox="1">
            <a:spLocks noChangeArrowheads="1"/>
          </p:cNvSpPr>
          <p:nvPr/>
        </p:nvSpPr>
        <p:spPr bwMode="auto">
          <a:xfrm>
            <a:off x="1828800" y="1371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>
                <a:latin typeface="Comic Sans MS" panose="030F0702030302020204" pitchFamily="66" charset="0"/>
              </a:rPr>
              <a:t>1897</a:t>
            </a:r>
          </a:p>
        </p:txBody>
      </p:sp>
    </p:spTree>
    <p:extLst>
      <p:ext uri="{BB962C8B-B14F-4D97-AF65-F5344CB8AC3E}">
        <p14:creationId xmlns:p14="http://schemas.microsoft.com/office/powerpoint/2010/main" val="3977710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9"/>
          <p:cNvSpPr txBox="1">
            <a:spLocks noChangeArrowheads="1"/>
          </p:cNvSpPr>
          <p:nvPr/>
        </p:nvSpPr>
        <p:spPr bwMode="auto">
          <a:xfrm>
            <a:off x="1676400" y="685800"/>
            <a:ext cx="4343400" cy="137318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7838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Arial" panose="020B0604020202020204" pitchFamily="34" charset="0"/>
              </a:rPr>
              <a:t>	</a:t>
            </a:r>
            <a:r>
              <a:rPr lang="en-US" altLang="zh-TW" sz="2800">
                <a:latin typeface="Comic Sans MS" panose="030F0702030302020204" pitchFamily="66" charset="0"/>
              </a:rPr>
              <a:t>Measure the</a:t>
            </a:r>
            <a:r>
              <a:rPr lang="en-US" altLang="zh-TW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2800">
                <a:solidFill>
                  <a:schemeClr val="tx2"/>
                </a:solidFill>
                <a:latin typeface="Comic Sans MS" panose="030F0702030302020204" pitchFamily="66" charset="0"/>
              </a:rPr>
              <a:t>mass to charge ratio</a:t>
            </a:r>
            <a:r>
              <a:rPr lang="en-US" altLang="zh-TW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2800">
                <a:latin typeface="Comic Sans MS" panose="030F0702030302020204" pitchFamily="66" charset="0"/>
              </a:rPr>
              <a:t>(</a:t>
            </a:r>
            <a:r>
              <a:rPr lang="en-US" altLang="zh-TW" sz="2800" i="1">
                <a:latin typeface="Comic Sans MS" panose="030F0702030302020204" pitchFamily="66" charset="0"/>
              </a:rPr>
              <a:t>m</a:t>
            </a:r>
            <a:r>
              <a:rPr lang="en-US" altLang="zh-TW" sz="2800">
                <a:latin typeface="Comic Sans MS" panose="030F0702030302020204" pitchFamily="66" charset="0"/>
              </a:rPr>
              <a:t>/</a:t>
            </a:r>
            <a:r>
              <a:rPr lang="en-US" altLang="zh-TW" sz="2800" i="1">
                <a:latin typeface="Comic Sans MS" panose="030F0702030302020204" pitchFamily="66" charset="0"/>
              </a:rPr>
              <a:t>e</a:t>
            </a:r>
            <a:r>
              <a:rPr lang="en-US" altLang="zh-TW" sz="2800">
                <a:latin typeface="Comic Sans MS" panose="030F0702030302020204" pitchFamily="66" charset="0"/>
              </a:rPr>
              <a:t>) of the particles produced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324600" y="1524000"/>
            <a:ext cx="4191000" cy="13731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chemeClr val="tx2"/>
                </a:solidFill>
                <a:latin typeface="Comic Sans MS" panose="030F0702030302020204" pitchFamily="66" charset="0"/>
              </a:rPr>
              <a:t>Independent of the nature of the gas</a:t>
            </a:r>
            <a:r>
              <a:rPr lang="en-US" altLang="zh-TW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2800">
                <a:latin typeface="Comic Sans MS" panose="030F0702030302020204" pitchFamily="66" charset="0"/>
              </a:rPr>
              <a:t>inside the discharge tube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5867400" y="762000"/>
            <a:ext cx="2209800" cy="914400"/>
          </a:xfrm>
          <a:prstGeom prst="curvedDownArrow">
            <a:avLst>
              <a:gd name="adj1" fmla="val 48333"/>
              <a:gd name="adj2" fmla="val 96667"/>
              <a:gd name="adj3" fmla="val 52949"/>
            </a:avLst>
          </a:pr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1524000" y="2514600"/>
            <a:ext cx="5410200" cy="3733800"/>
            <a:chOff x="0" y="1584"/>
            <a:chExt cx="3408" cy="2352"/>
          </a:xfrm>
        </p:grpSpPr>
        <p:sp>
          <p:nvSpPr>
            <p:cNvPr id="28681" name="AutoShape 13"/>
            <p:cNvSpPr>
              <a:spLocks noChangeArrowheads="1"/>
            </p:cNvSpPr>
            <p:nvPr/>
          </p:nvSpPr>
          <p:spPr bwMode="auto">
            <a:xfrm>
              <a:off x="0" y="1584"/>
              <a:ext cx="3408" cy="2352"/>
            </a:xfrm>
            <a:prstGeom prst="irregularSeal1">
              <a:avLst/>
            </a:prstGeom>
            <a:solidFill>
              <a:srgbClr val="FFFFBD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8682" name="Text Box 14"/>
            <p:cNvSpPr txBox="1">
              <a:spLocks noChangeArrowheads="1"/>
            </p:cNvSpPr>
            <p:nvPr/>
          </p:nvSpPr>
          <p:spPr bwMode="auto">
            <a:xfrm>
              <a:off x="765" y="2256"/>
              <a:ext cx="2064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chemeClr val="tx2"/>
                  </a:solidFill>
                  <a:latin typeface="Comic Sans MS" panose="030F0702030302020204" pitchFamily="66" charset="0"/>
                </a:rPr>
                <a:t>The particles were constituents of all atoms!!</a:t>
              </a:r>
            </a:p>
          </p:txBody>
        </p:sp>
      </p:grp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6324600" y="3352800"/>
            <a:ext cx="4114800" cy="2438400"/>
            <a:chOff x="3024" y="2112"/>
            <a:chExt cx="2592" cy="1536"/>
          </a:xfrm>
        </p:grpSpPr>
        <p:sp>
          <p:nvSpPr>
            <p:cNvPr id="28679" name="AutoShape 16"/>
            <p:cNvSpPr>
              <a:spLocks noChangeArrowheads="1"/>
            </p:cNvSpPr>
            <p:nvPr/>
          </p:nvSpPr>
          <p:spPr bwMode="auto">
            <a:xfrm>
              <a:off x="3024" y="2112"/>
              <a:ext cx="2592" cy="1536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CCFFFF"/>
                </a:gs>
                <a:gs pos="50000">
                  <a:srgbClr val="FFFFFF"/>
                </a:gs>
                <a:gs pos="100000">
                  <a:srgbClr val="CC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8680" name="Text Box 17"/>
            <p:cNvSpPr txBox="1">
              <a:spLocks noChangeArrowheads="1"/>
            </p:cNvSpPr>
            <p:nvPr/>
          </p:nvSpPr>
          <p:spPr bwMode="auto">
            <a:xfrm>
              <a:off x="3216" y="2544"/>
              <a:ext cx="235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000">
                  <a:latin typeface="Comic Sans MS" panose="030F0702030302020204" pitchFamily="66" charset="0"/>
                </a:rPr>
                <a:t>Thomson called the particles</a:t>
              </a:r>
              <a:r>
                <a:rPr lang="en-US" altLang="zh-TW" sz="30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TW" sz="3000">
                  <a:solidFill>
                    <a:schemeClr val="tx2"/>
                  </a:solidFill>
                  <a:latin typeface="Comic Sans MS" panose="030F0702030302020204" pitchFamily="66" charset="0"/>
                </a:rPr>
                <a:t>‘electrons’</a:t>
              </a:r>
              <a:r>
                <a:rPr lang="en-US" altLang="zh-TW" sz="3000">
                  <a:solidFill>
                    <a:schemeClr val="accent2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6226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 autoUpdateAnimBg="0"/>
      <p:bldP spid="122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54102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Thomson’s atomic model</a:t>
            </a:r>
          </a:p>
        </p:txBody>
      </p:sp>
      <p:sp>
        <p:nvSpPr>
          <p:cNvPr id="29699" name="Oval 1027"/>
          <p:cNvSpPr>
            <a:spLocks noChangeArrowheads="1"/>
          </p:cNvSpPr>
          <p:nvPr/>
        </p:nvSpPr>
        <p:spPr bwMode="auto">
          <a:xfrm>
            <a:off x="2286000" y="1905000"/>
            <a:ext cx="3124200" cy="2971800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2209800" y="4800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29701" name="Group 1029"/>
          <p:cNvGrpSpPr>
            <a:grpSpLocks/>
          </p:cNvGrpSpPr>
          <p:nvPr/>
        </p:nvGrpSpPr>
        <p:grpSpPr bwMode="auto">
          <a:xfrm>
            <a:off x="1828800" y="4191000"/>
            <a:ext cx="1447800" cy="1438275"/>
            <a:chOff x="192" y="2640"/>
            <a:chExt cx="912" cy="906"/>
          </a:xfrm>
        </p:grpSpPr>
        <p:sp>
          <p:nvSpPr>
            <p:cNvPr id="29726" name="Line 1030"/>
            <p:cNvSpPr>
              <a:spLocks noChangeShapeType="1"/>
            </p:cNvSpPr>
            <p:nvPr/>
          </p:nvSpPr>
          <p:spPr bwMode="auto">
            <a:xfrm flipH="1">
              <a:off x="624" y="2640"/>
              <a:ext cx="336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Text Box 1031"/>
            <p:cNvSpPr txBox="1">
              <a:spLocks noChangeArrowheads="1"/>
            </p:cNvSpPr>
            <p:nvPr/>
          </p:nvSpPr>
          <p:spPr bwMode="auto">
            <a:xfrm>
              <a:off x="192" y="3216"/>
              <a:ext cx="912" cy="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669900"/>
                  </a:solidFill>
                  <a:latin typeface="Comic Sans MS" panose="030F0702030302020204" pitchFamily="66" charset="0"/>
                </a:rPr>
                <a:t>Atom</a:t>
              </a:r>
            </a:p>
          </p:txBody>
        </p:sp>
      </p:grpSp>
      <p:sp>
        <p:nvSpPr>
          <p:cNvPr id="193554" name="Text Box 1042"/>
          <p:cNvSpPr txBox="1">
            <a:spLocks noChangeArrowheads="1"/>
          </p:cNvSpPr>
          <p:nvPr/>
        </p:nvSpPr>
        <p:spPr bwMode="auto">
          <a:xfrm>
            <a:off x="5715000" y="16764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7838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2800">
                <a:latin typeface="Comic Sans MS" panose="030F0702030302020204" pitchFamily="66" charset="0"/>
              </a:rPr>
              <a:t>An atom was a positively charged sphere of </a:t>
            </a:r>
            <a:r>
              <a:rPr lang="en-US" altLang="zh-TW" sz="2800" u="sng">
                <a:solidFill>
                  <a:srgbClr val="0000FF"/>
                </a:solidFill>
                <a:latin typeface="Comic Sans MS" panose="030F0702030302020204" pitchFamily="66" charset="0"/>
              </a:rPr>
              <a:t>low density</a:t>
            </a:r>
          </a:p>
        </p:txBody>
      </p:sp>
      <p:sp>
        <p:nvSpPr>
          <p:cNvPr id="193563" name="Text Box 1051"/>
          <p:cNvSpPr txBox="1">
            <a:spLocks noChangeArrowheads="1"/>
          </p:cNvSpPr>
          <p:nvPr/>
        </p:nvSpPr>
        <p:spPr bwMode="auto">
          <a:xfrm>
            <a:off x="5715000" y="3198814"/>
            <a:ext cx="472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7838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2800">
                <a:latin typeface="Comic Sans MS" panose="030F0702030302020204" pitchFamily="66" charset="0"/>
              </a:rPr>
              <a:t>The positively charged sphere is balanced electrically by negatively charged electrons</a:t>
            </a:r>
            <a:endParaRPr lang="en-US" altLang="zh-TW" sz="2800" u="sng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93564" name="Group 1052"/>
          <p:cNvGrpSpPr>
            <a:grpSpLocks/>
          </p:cNvGrpSpPr>
          <p:nvPr/>
        </p:nvGrpSpPr>
        <p:grpSpPr bwMode="auto">
          <a:xfrm>
            <a:off x="2657476" y="2133601"/>
            <a:ext cx="3590925" cy="3567113"/>
            <a:chOff x="528" y="1344"/>
            <a:chExt cx="2262" cy="2247"/>
          </a:xfrm>
        </p:grpSpPr>
        <p:grpSp>
          <p:nvGrpSpPr>
            <p:cNvPr id="29705" name="Group 1053"/>
            <p:cNvGrpSpPr>
              <a:grpSpLocks/>
            </p:cNvGrpSpPr>
            <p:nvPr/>
          </p:nvGrpSpPr>
          <p:grpSpPr bwMode="auto">
            <a:xfrm>
              <a:off x="528" y="1872"/>
              <a:ext cx="252" cy="240"/>
              <a:chOff x="2304" y="3072"/>
              <a:chExt cx="252" cy="240"/>
            </a:xfrm>
          </p:grpSpPr>
          <p:sp>
            <p:nvSpPr>
              <p:cNvPr id="29724" name="Oval 105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9725" name="Line 1055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6" name="Group 1056"/>
            <p:cNvGrpSpPr>
              <a:grpSpLocks/>
            </p:cNvGrpSpPr>
            <p:nvPr/>
          </p:nvGrpSpPr>
          <p:grpSpPr bwMode="auto">
            <a:xfrm>
              <a:off x="1056" y="2016"/>
              <a:ext cx="252" cy="240"/>
              <a:chOff x="2304" y="3072"/>
              <a:chExt cx="252" cy="240"/>
            </a:xfrm>
          </p:grpSpPr>
          <p:sp>
            <p:nvSpPr>
              <p:cNvPr id="29722" name="Oval 105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9723" name="Line 1058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7" name="Group 1059"/>
            <p:cNvGrpSpPr>
              <a:grpSpLocks/>
            </p:cNvGrpSpPr>
            <p:nvPr/>
          </p:nvGrpSpPr>
          <p:grpSpPr bwMode="auto">
            <a:xfrm>
              <a:off x="1680" y="1920"/>
              <a:ext cx="252" cy="240"/>
              <a:chOff x="2304" y="3072"/>
              <a:chExt cx="252" cy="240"/>
            </a:xfrm>
          </p:grpSpPr>
          <p:sp>
            <p:nvSpPr>
              <p:cNvPr id="29720" name="Oval 1060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9721" name="Line 1061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8" name="Group 1062"/>
            <p:cNvGrpSpPr>
              <a:grpSpLocks/>
            </p:cNvGrpSpPr>
            <p:nvPr/>
          </p:nvGrpSpPr>
          <p:grpSpPr bwMode="auto">
            <a:xfrm>
              <a:off x="1584" y="2592"/>
              <a:ext cx="252" cy="240"/>
              <a:chOff x="2304" y="3072"/>
              <a:chExt cx="252" cy="240"/>
            </a:xfrm>
          </p:grpSpPr>
          <p:sp>
            <p:nvSpPr>
              <p:cNvPr id="29718" name="Oval 1063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9719" name="Line 1064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9" name="Group 1065"/>
            <p:cNvGrpSpPr>
              <a:grpSpLocks/>
            </p:cNvGrpSpPr>
            <p:nvPr/>
          </p:nvGrpSpPr>
          <p:grpSpPr bwMode="auto">
            <a:xfrm>
              <a:off x="816" y="2544"/>
              <a:ext cx="252" cy="240"/>
              <a:chOff x="2304" y="3072"/>
              <a:chExt cx="252" cy="240"/>
            </a:xfrm>
          </p:grpSpPr>
          <p:sp>
            <p:nvSpPr>
              <p:cNvPr id="29716" name="Oval 1066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9717" name="Line 1067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10" name="Group 1068"/>
            <p:cNvGrpSpPr>
              <a:grpSpLocks/>
            </p:cNvGrpSpPr>
            <p:nvPr/>
          </p:nvGrpSpPr>
          <p:grpSpPr bwMode="auto">
            <a:xfrm>
              <a:off x="1152" y="1344"/>
              <a:ext cx="252" cy="240"/>
              <a:chOff x="2304" y="3072"/>
              <a:chExt cx="252" cy="240"/>
            </a:xfrm>
          </p:grpSpPr>
          <p:sp>
            <p:nvSpPr>
              <p:cNvPr id="29714" name="Oval 1069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9715" name="Line 1070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11" name="Group 1071"/>
            <p:cNvGrpSpPr>
              <a:grpSpLocks/>
            </p:cNvGrpSpPr>
            <p:nvPr/>
          </p:nvGrpSpPr>
          <p:grpSpPr bwMode="auto">
            <a:xfrm>
              <a:off x="1686" y="2781"/>
              <a:ext cx="1104" cy="810"/>
              <a:chOff x="1686" y="2781"/>
              <a:chExt cx="1104" cy="810"/>
            </a:xfrm>
          </p:grpSpPr>
          <p:sp>
            <p:nvSpPr>
              <p:cNvPr id="29712" name="Line 1072"/>
              <p:cNvSpPr>
                <a:spLocks noChangeShapeType="1"/>
              </p:cNvSpPr>
              <p:nvPr/>
            </p:nvSpPr>
            <p:spPr bwMode="auto">
              <a:xfrm>
                <a:off x="1686" y="2781"/>
                <a:ext cx="528" cy="48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Text Box 1073"/>
              <p:cNvSpPr txBox="1">
                <a:spLocks noChangeArrowheads="1"/>
              </p:cNvSpPr>
              <p:nvPr/>
            </p:nvSpPr>
            <p:spPr bwMode="auto">
              <a:xfrm>
                <a:off x="1734" y="3261"/>
                <a:ext cx="1056" cy="3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800">
                    <a:solidFill>
                      <a:srgbClr val="669900"/>
                    </a:solidFill>
                    <a:latin typeface="Arial" panose="020B0604020202020204" pitchFamily="34" charset="0"/>
                  </a:rPr>
                  <a:t>Electron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51857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4" grpId="0" build="p" autoUpdateAnimBg="0"/>
      <p:bldP spid="1935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>
          <a:xfrm>
            <a:off x="1858964" y="609600"/>
            <a:ext cx="8104187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How are the particles distributed in an atom?</a:t>
            </a:r>
          </a:p>
        </p:txBody>
      </p:sp>
      <p:sp>
        <p:nvSpPr>
          <p:cNvPr id="30723" name="Oval 14"/>
          <p:cNvSpPr>
            <a:spLocks noChangeArrowheads="1"/>
          </p:cNvSpPr>
          <p:nvPr/>
        </p:nvSpPr>
        <p:spPr bwMode="auto">
          <a:xfrm>
            <a:off x="2057400" y="1905000"/>
            <a:ext cx="3124200" cy="2971800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0724" name="Group 54"/>
          <p:cNvGrpSpPr>
            <a:grpSpLocks/>
          </p:cNvGrpSpPr>
          <p:nvPr/>
        </p:nvGrpSpPr>
        <p:grpSpPr bwMode="auto">
          <a:xfrm>
            <a:off x="2133601" y="4267201"/>
            <a:ext cx="1465263" cy="1889125"/>
            <a:chOff x="384" y="2688"/>
            <a:chExt cx="923" cy="1190"/>
          </a:xfrm>
        </p:grpSpPr>
        <p:sp>
          <p:nvSpPr>
            <p:cNvPr id="30749" name="Line 42"/>
            <p:cNvSpPr>
              <a:spLocks noChangeShapeType="1"/>
            </p:cNvSpPr>
            <p:nvPr/>
          </p:nvSpPr>
          <p:spPr bwMode="auto">
            <a:xfrm flipH="1">
              <a:off x="816" y="2688"/>
              <a:ext cx="448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Text Box 43"/>
            <p:cNvSpPr txBox="1">
              <a:spLocks noChangeArrowheads="1"/>
            </p:cNvSpPr>
            <p:nvPr/>
          </p:nvSpPr>
          <p:spPr bwMode="auto">
            <a:xfrm>
              <a:off x="384" y="3264"/>
              <a:ext cx="923" cy="6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669900"/>
                  </a:solidFill>
                  <a:latin typeface="Arial" panose="020B0604020202020204" pitchFamily="34" charset="0"/>
                </a:rPr>
                <a:t>Positive charge</a:t>
              </a:r>
            </a:p>
          </p:txBody>
        </p:sp>
      </p:grp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5943600" y="1522414"/>
            <a:ext cx="4572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7838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2800">
                <a:latin typeface="Comic Sans MS" panose="030F0702030302020204" pitchFamily="66" charset="0"/>
              </a:rPr>
              <a:t>Most of the mass of the atom was carried by the electrons (&gt;1000 e</a:t>
            </a:r>
            <a:r>
              <a:rPr lang="en-US" altLang="zh-TW" sz="2800" baseline="30000">
                <a:latin typeface="Comic Sans MS" panose="030F0702030302020204" pitchFamily="66" charset="0"/>
              </a:rPr>
              <a:t>-</a:t>
            </a:r>
            <a:r>
              <a:rPr lang="en-US" altLang="zh-TW" sz="2800">
                <a:latin typeface="Comic Sans MS" panose="030F0702030302020204" pitchFamily="66" charset="0"/>
              </a:rPr>
              <a:t>)</a:t>
            </a:r>
            <a:endParaRPr lang="en-US" altLang="zh-TW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726" name="Group 56"/>
          <p:cNvGrpSpPr>
            <a:grpSpLocks/>
          </p:cNvGrpSpPr>
          <p:nvPr/>
        </p:nvGrpSpPr>
        <p:grpSpPr bwMode="auto">
          <a:xfrm>
            <a:off x="2362201" y="2133601"/>
            <a:ext cx="3590925" cy="3567113"/>
            <a:chOff x="528" y="1344"/>
            <a:chExt cx="2262" cy="2247"/>
          </a:xfrm>
        </p:grpSpPr>
        <p:grpSp>
          <p:nvGrpSpPr>
            <p:cNvPr id="30728" name="Group 25"/>
            <p:cNvGrpSpPr>
              <a:grpSpLocks/>
            </p:cNvGrpSpPr>
            <p:nvPr/>
          </p:nvGrpSpPr>
          <p:grpSpPr bwMode="auto">
            <a:xfrm>
              <a:off x="528" y="1872"/>
              <a:ext cx="252" cy="240"/>
              <a:chOff x="2304" y="3072"/>
              <a:chExt cx="252" cy="240"/>
            </a:xfrm>
          </p:grpSpPr>
          <p:sp>
            <p:nvSpPr>
              <p:cNvPr id="30747" name="Oval 22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748" name="Line 24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29" name="Group 26"/>
            <p:cNvGrpSpPr>
              <a:grpSpLocks/>
            </p:cNvGrpSpPr>
            <p:nvPr/>
          </p:nvGrpSpPr>
          <p:grpSpPr bwMode="auto">
            <a:xfrm>
              <a:off x="1056" y="2016"/>
              <a:ext cx="252" cy="240"/>
              <a:chOff x="2304" y="3072"/>
              <a:chExt cx="252" cy="240"/>
            </a:xfrm>
          </p:grpSpPr>
          <p:sp>
            <p:nvSpPr>
              <p:cNvPr id="30745" name="Oval 2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746" name="Line 28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0" name="Group 29"/>
            <p:cNvGrpSpPr>
              <a:grpSpLocks/>
            </p:cNvGrpSpPr>
            <p:nvPr/>
          </p:nvGrpSpPr>
          <p:grpSpPr bwMode="auto">
            <a:xfrm>
              <a:off x="1680" y="1920"/>
              <a:ext cx="252" cy="240"/>
              <a:chOff x="2304" y="3072"/>
              <a:chExt cx="252" cy="240"/>
            </a:xfrm>
          </p:grpSpPr>
          <p:sp>
            <p:nvSpPr>
              <p:cNvPr id="30743" name="Oval 30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744" name="Line 31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1" name="Group 32"/>
            <p:cNvGrpSpPr>
              <a:grpSpLocks/>
            </p:cNvGrpSpPr>
            <p:nvPr/>
          </p:nvGrpSpPr>
          <p:grpSpPr bwMode="auto">
            <a:xfrm>
              <a:off x="1584" y="2592"/>
              <a:ext cx="252" cy="240"/>
              <a:chOff x="2304" y="3072"/>
              <a:chExt cx="252" cy="240"/>
            </a:xfrm>
          </p:grpSpPr>
          <p:sp>
            <p:nvSpPr>
              <p:cNvPr id="30741" name="Oval 33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742" name="Line 34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2" name="Group 35"/>
            <p:cNvGrpSpPr>
              <a:grpSpLocks/>
            </p:cNvGrpSpPr>
            <p:nvPr/>
          </p:nvGrpSpPr>
          <p:grpSpPr bwMode="auto">
            <a:xfrm>
              <a:off x="816" y="2544"/>
              <a:ext cx="252" cy="240"/>
              <a:chOff x="2304" y="3072"/>
              <a:chExt cx="252" cy="240"/>
            </a:xfrm>
          </p:grpSpPr>
          <p:sp>
            <p:nvSpPr>
              <p:cNvPr id="30739" name="Oval 36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740" name="Line 37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3" name="Group 38"/>
            <p:cNvGrpSpPr>
              <a:grpSpLocks/>
            </p:cNvGrpSpPr>
            <p:nvPr/>
          </p:nvGrpSpPr>
          <p:grpSpPr bwMode="auto">
            <a:xfrm>
              <a:off x="1152" y="1344"/>
              <a:ext cx="252" cy="240"/>
              <a:chOff x="2304" y="3072"/>
              <a:chExt cx="252" cy="240"/>
            </a:xfrm>
          </p:grpSpPr>
          <p:sp>
            <p:nvSpPr>
              <p:cNvPr id="30737" name="Oval 39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738" name="Line 40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4" name="Group 55"/>
            <p:cNvGrpSpPr>
              <a:grpSpLocks/>
            </p:cNvGrpSpPr>
            <p:nvPr/>
          </p:nvGrpSpPr>
          <p:grpSpPr bwMode="auto">
            <a:xfrm>
              <a:off x="1686" y="2781"/>
              <a:ext cx="1104" cy="810"/>
              <a:chOff x="1686" y="2781"/>
              <a:chExt cx="1104" cy="810"/>
            </a:xfrm>
          </p:grpSpPr>
          <p:sp>
            <p:nvSpPr>
              <p:cNvPr id="30735" name="Line 46"/>
              <p:cNvSpPr>
                <a:spLocks noChangeShapeType="1"/>
              </p:cNvSpPr>
              <p:nvPr/>
            </p:nvSpPr>
            <p:spPr bwMode="auto">
              <a:xfrm>
                <a:off x="1686" y="2781"/>
                <a:ext cx="528" cy="48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Text Box 47"/>
              <p:cNvSpPr txBox="1">
                <a:spLocks noChangeArrowheads="1"/>
              </p:cNvSpPr>
              <p:nvPr/>
            </p:nvSpPr>
            <p:spPr bwMode="auto">
              <a:xfrm>
                <a:off x="1734" y="3261"/>
                <a:ext cx="1056" cy="3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800">
                    <a:solidFill>
                      <a:srgbClr val="669900"/>
                    </a:solidFill>
                    <a:latin typeface="Arial" panose="020B0604020202020204" pitchFamily="34" charset="0"/>
                  </a:rPr>
                  <a:t>Electron</a:t>
                </a:r>
              </a:p>
            </p:txBody>
          </p:sp>
        </p:grpSp>
      </p:grp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5943600" y="3046413"/>
            <a:ext cx="4572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7838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2800">
                <a:latin typeface="Comic Sans MS" panose="030F0702030302020204" pitchFamily="66" charset="0"/>
              </a:rPr>
              <a:t>An atom was a positively charged sphere of </a:t>
            </a:r>
            <a:r>
              <a:rPr lang="en-US" altLang="zh-TW" sz="2800" u="sng">
                <a:solidFill>
                  <a:srgbClr val="0000FF"/>
                </a:solidFill>
                <a:latin typeface="Comic Sans MS" panose="030F0702030302020204" pitchFamily="66" charset="0"/>
              </a:rPr>
              <a:t>low density </a:t>
            </a:r>
            <a:r>
              <a:rPr lang="en-US" altLang="zh-TW" sz="2800">
                <a:latin typeface="Comic Sans MS" panose="030F0702030302020204" pitchFamily="66" charset="0"/>
              </a:rPr>
              <a:t>with negatively charged electrons embedded in it like a </a:t>
            </a:r>
            <a:r>
              <a:rPr lang="en-US" altLang="zh-TW" sz="2800" u="sng">
                <a:solidFill>
                  <a:schemeClr val="tx2"/>
                </a:solidFill>
                <a:latin typeface="Comic Sans MS" panose="030F0702030302020204" pitchFamily="66" charset="0"/>
              </a:rPr>
              <a:t>plum pudding</a:t>
            </a:r>
          </a:p>
        </p:txBody>
      </p:sp>
    </p:spTree>
    <p:extLst>
      <p:ext uri="{BB962C8B-B14F-4D97-AF65-F5344CB8AC3E}">
        <p14:creationId xmlns:p14="http://schemas.microsoft.com/office/powerpoint/2010/main" val="22607851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build="p" autoUpdateAnimBg="0"/>
      <p:bldP spid="1337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858964" y="609600"/>
            <a:ext cx="8104187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How are the particles distributed in an atom?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2057400" y="1905000"/>
            <a:ext cx="3124200" cy="2971800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1748" name="Group 12"/>
          <p:cNvGrpSpPr>
            <a:grpSpLocks/>
          </p:cNvGrpSpPr>
          <p:nvPr/>
        </p:nvGrpSpPr>
        <p:grpSpPr bwMode="auto">
          <a:xfrm>
            <a:off x="2133601" y="4267201"/>
            <a:ext cx="1465263" cy="1889125"/>
            <a:chOff x="384" y="2688"/>
            <a:chExt cx="923" cy="1190"/>
          </a:xfrm>
        </p:grpSpPr>
        <p:sp>
          <p:nvSpPr>
            <p:cNvPr id="31772" name="Line 13"/>
            <p:cNvSpPr>
              <a:spLocks noChangeShapeType="1"/>
            </p:cNvSpPr>
            <p:nvPr/>
          </p:nvSpPr>
          <p:spPr bwMode="auto">
            <a:xfrm flipH="1">
              <a:off x="816" y="2688"/>
              <a:ext cx="448" cy="5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Text Box 14"/>
            <p:cNvSpPr txBox="1">
              <a:spLocks noChangeArrowheads="1"/>
            </p:cNvSpPr>
            <p:nvPr/>
          </p:nvSpPr>
          <p:spPr bwMode="auto">
            <a:xfrm>
              <a:off x="384" y="3264"/>
              <a:ext cx="923" cy="6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669900"/>
                  </a:solidFill>
                  <a:latin typeface="Arial" panose="020B0604020202020204" pitchFamily="34" charset="0"/>
                </a:rPr>
                <a:t>Positive charge</a:t>
              </a:r>
            </a:p>
          </p:txBody>
        </p:sp>
      </p:grp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5486400" y="3124201"/>
            <a:ext cx="4572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7838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Like a raisin bun</a:t>
            </a:r>
          </a:p>
        </p:txBody>
      </p:sp>
      <p:grpSp>
        <p:nvGrpSpPr>
          <p:cNvPr id="31750" name="Group 16"/>
          <p:cNvGrpSpPr>
            <a:grpSpLocks/>
          </p:cNvGrpSpPr>
          <p:nvPr/>
        </p:nvGrpSpPr>
        <p:grpSpPr bwMode="auto">
          <a:xfrm>
            <a:off x="2362201" y="2133601"/>
            <a:ext cx="3590925" cy="3567113"/>
            <a:chOff x="528" y="1344"/>
            <a:chExt cx="2262" cy="2247"/>
          </a:xfrm>
        </p:grpSpPr>
        <p:grpSp>
          <p:nvGrpSpPr>
            <p:cNvPr id="31751" name="Group 17"/>
            <p:cNvGrpSpPr>
              <a:grpSpLocks/>
            </p:cNvGrpSpPr>
            <p:nvPr/>
          </p:nvGrpSpPr>
          <p:grpSpPr bwMode="auto">
            <a:xfrm>
              <a:off x="528" y="1872"/>
              <a:ext cx="252" cy="240"/>
              <a:chOff x="2304" y="3072"/>
              <a:chExt cx="252" cy="240"/>
            </a:xfrm>
          </p:grpSpPr>
          <p:sp>
            <p:nvSpPr>
              <p:cNvPr id="31770" name="Oval 18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1771" name="Line 19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2" name="Group 20"/>
            <p:cNvGrpSpPr>
              <a:grpSpLocks/>
            </p:cNvGrpSpPr>
            <p:nvPr/>
          </p:nvGrpSpPr>
          <p:grpSpPr bwMode="auto">
            <a:xfrm>
              <a:off x="1056" y="2016"/>
              <a:ext cx="252" cy="240"/>
              <a:chOff x="2304" y="3072"/>
              <a:chExt cx="252" cy="240"/>
            </a:xfrm>
          </p:grpSpPr>
          <p:sp>
            <p:nvSpPr>
              <p:cNvPr id="31768" name="Oval 2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1769" name="Line 22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3" name="Group 23"/>
            <p:cNvGrpSpPr>
              <a:grpSpLocks/>
            </p:cNvGrpSpPr>
            <p:nvPr/>
          </p:nvGrpSpPr>
          <p:grpSpPr bwMode="auto">
            <a:xfrm>
              <a:off x="1680" y="1920"/>
              <a:ext cx="252" cy="240"/>
              <a:chOff x="2304" y="3072"/>
              <a:chExt cx="252" cy="240"/>
            </a:xfrm>
          </p:grpSpPr>
          <p:sp>
            <p:nvSpPr>
              <p:cNvPr id="31766" name="Oval 2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1767" name="Line 25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4" name="Group 26"/>
            <p:cNvGrpSpPr>
              <a:grpSpLocks/>
            </p:cNvGrpSpPr>
            <p:nvPr/>
          </p:nvGrpSpPr>
          <p:grpSpPr bwMode="auto">
            <a:xfrm>
              <a:off x="1584" y="2592"/>
              <a:ext cx="252" cy="240"/>
              <a:chOff x="2304" y="3072"/>
              <a:chExt cx="252" cy="240"/>
            </a:xfrm>
          </p:grpSpPr>
          <p:sp>
            <p:nvSpPr>
              <p:cNvPr id="31764" name="Oval 2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1765" name="Line 28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5" name="Group 29"/>
            <p:cNvGrpSpPr>
              <a:grpSpLocks/>
            </p:cNvGrpSpPr>
            <p:nvPr/>
          </p:nvGrpSpPr>
          <p:grpSpPr bwMode="auto">
            <a:xfrm>
              <a:off x="816" y="2544"/>
              <a:ext cx="252" cy="240"/>
              <a:chOff x="2304" y="3072"/>
              <a:chExt cx="252" cy="240"/>
            </a:xfrm>
          </p:grpSpPr>
          <p:sp>
            <p:nvSpPr>
              <p:cNvPr id="31762" name="Oval 30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1763" name="Line 31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6" name="Group 32"/>
            <p:cNvGrpSpPr>
              <a:grpSpLocks/>
            </p:cNvGrpSpPr>
            <p:nvPr/>
          </p:nvGrpSpPr>
          <p:grpSpPr bwMode="auto">
            <a:xfrm>
              <a:off x="1152" y="1344"/>
              <a:ext cx="252" cy="240"/>
              <a:chOff x="2304" y="3072"/>
              <a:chExt cx="252" cy="240"/>
            </a:xfrm>
          </p:grpSpPr>
          <p:sp>
            <p:nvSpPr>
              <p:cNvPr id="31760" name="Oval 33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52" cy="24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1761" name="Line 34"/>
              <p:cNvSpPr>
                <a:spLocks noChangeShapeType="1"/>
              </p:cNvSpPr>
              <p:nvPr/>
            </p:nvSpPr>
            <p:spPr bwMode="auto">
              <a:xfrm>
                <a:off x="2364" y="3213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7" name="Group 35"/>
            <p:cNvGrpSpPr>
              <a:grpSpLocks/>
            </p:cNvGrpSpPr>
            <p:nvPr/>
          </p:nvGrpSpPr>
          <p:grpSpPr bwMode="auto">
            <a:xfrm>
              <a:off x="1686" y="2781"/>
              <a:ext cx="1104" cy="810"/>
              <a:chOff x="1686" y="2781"/>
              <a:chExt cx="1104" cy="810"/>
            </a:xfrm>
          </p:grpSpPr>
          <p:sp>
            <p:nvSpPr>
              <p:cNvPr id="31758" name="Line 36"/>
              <p:cNvSpPr>
                <a:spLocks noChangeShapeType="1"/>
              </p:cNvSpPr>
              <p:nvPr/>
            </p:nvSpPr>
            <p:spPr bwMode="auto">
              <a:xfrm>
                <a:off x="1686" y="2781"/>
                <a:ext cx="528" cy="48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Text Box 37"/>
              <p:cNvSpPr txBox="1">
                <a:spLocks noChangeArrowheads="1"/>
              </p:cNvSpPr>
              <p:nvPr/>
            </p:nvSpPr>
            <p:spPr bwMode="auto">
              <a:xfrm>
                <a:off x="1734" y="3261"/>
                <a:ext cx="1056" cy="3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 sz="2800">
                    <a:solidFill>
                      <a:srgbClr val="669900"/>
                    </a:solidFill>
                    <a:latin typeface="Arial" panose="020B0604020202020204" pitchFamily="34" charset="0"/>
                  </a:rPr>
                  <a:t>Electron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51599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1858964" y="609600"/>
            <a:ext cx="8104187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How are the particles distributed in an atom?</a:t>
            </a:r>
          </a:p>
        </p:txBody>
      </p:sp>
      <p:sp>
        <p:nvSpPr>
          <p:cNvPr id="157734" name="Text Box 38"/>
          <p:cNvSpPr txBox="1">
            <a:spLocks noChangeArrowheads="1"/>
          </p:cNvSpPr>
          <p:nvPr/>
        </p:nvSpPr>
        <p:spPr bwMode="auto">
          <a:xfrm>
            <a:off x="1981200" y="1828800"/>
            <a:ext cx="80772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</a:rPr>
              <a:t>Experimental evidence : -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</a:rPr>
              <a:t>Powerful projectiles such as </a:t>
            </a:r>
            <a:r>
              <a:rPr lang="en-US" altLang="zh-TW" sz="28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-particles</a:t>
            </a: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 passes straight through a thin gold foil.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Analogy : -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   -particle vs a thin gold foil</a:t>
            </a:r>
            <a:r>
              <a:rPr lang="en-US" altLang="zh-TW" sz="28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en-US" altLang="zh-TW" sz="280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    15-inch canon ball vs a piece of paper</a:t>
            </a:r>
          </a:p>
        </p:txBody>
      </p:sp>
    </p:spTree>
    <p:extLst>
      <p:ext uri="{BB962C8B-B14F-4D97-AF65-F5344CB8AC3E}">
        <p14:creationId xmlns:p14="http://schemas.microsoft.com/office/powerpoint/2010/main" val="11286232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3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7354478"/>
              </p:ext>
            </p:extLst>
          </p:nvPr>
        </p:nvGraphicFramePr>
        <p:xfrm>
          <a:off x="1101965" y="1525258"/>
          <a:ext cx="9724185" cy="4364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4185"/>
              </a:tblGrid>
              <a:tr h="43640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and explain the contributions of each of the following scientists to the development of the atomic model: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Dalton,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Thomson,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Rutherford,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Bohr,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Chadwick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labelled diagrams and explain the structure of each of the atomic models associated with the scientists listed above.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and label a timeline showing the development of the atomic model.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how changes in technology have contributed to the atomic model and our understanding of the atom.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905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</p:nvPr>
        </p:nvGraphicFramePr>
        <p:xfrm>
          <a:off x="1101965" y="1525258"/>
          <a:ext cx="9724185" cy="4364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4185"/>
              </a:tblGrid>
              <a:tr h="43640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and explain the contributions of each of the following scientists to the development of the atomic model: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Dalton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Thomson,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Rutherford,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Bohr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Chadwick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labelled diagrams and explain the structure of each of the atomic models associated with the scientists listed above.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and label a timeline showing the development of the atomic model.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how changes in technology have contributed to the atomic model and our understanding of the atom.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6650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Rutherford’s Atomic Model</a:t>
            </a:r>
          </a:p>
        </p:txBody>
      </p:sp>
      <p:grpSp>
        <p:nvGrpSpPr>
          <p:cNvPr id="145419" name="Group 11"/>
          <p:cNvGrpSpPr>
            <a:grpSpLocks/>
          </p:cNvGrpSpPr>
          <p:nvPr/>
        </p:nvGrpSpPr>
        <p:grpSpPr bwMode="auto">
          <a:xfrm>
            <a:off x="2286000" y="1600201"/>
            <a:ext cx="8001000" cy="4024313"/>
            <a:chOff x="480" y="1008"/>
            <a:chExt cx="5040" cy="2535"/>
          </a:xfrm>
        </p:grpSpPr>
        <p:sp>
          <p:nvSpPr>
            <p:cNvPr id="34820" name="Text Box 4"/>
            <p:cNvSpPr txBox="1">
              <a:spLocks noChangeArrowheads="1"/>
            </p:cNvSpPr>
            <p:nvPr/>
          </p:nvSpPr>
          <p:spPr bwMode="auto">
            <a:xfrm>
              <a:off x="480" y="1008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7338" indent="-287338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68325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3200">
                  <a:latin typeface="Comic Sans MS" panose="030F0702030302020204" pitchFamily="66" charset="0"/>
                </a:rPr>
                <a:t>Nobel laureates, Physics, 1903</a:t>
              </a:r>
            </a:p>
          </p:txBody>
        </p:sp>
        <p:pic>
          <p:nvPicPr>
            <p:cNvPr id="34821" name="Picture 5" descr="becquere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440"/>
              <a:ext cx="1166" cy="1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2" name="Picture 6" descr="pierre-cur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440"/>
              <a:ext cx="1166" cy="1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3" name="Picture 7" descr="marie-curi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440"/>
              <a:ext cx="1166" cy="1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576" y="3216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latin typeface="Comic Sans MS" panose="030F0702030302020204" pitchFamily="66" charset="0"/>
                </a:rPr>
                <a:t>Becquerel</a:t>
              </a: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3888" y="3216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latin typeface="Comic Sans MS" panose="030F0702030302020204" pitchFamily="66" charset="0"/>
                </a:rPr>
                <a:t>Marie Curie</a:t>
              </a:r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2208" y="3216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latin typeface="Comic Sans MS" panose="030F0702030302020204" pitchFamily="66" charset="0"/>
                </a:rPr>
                <a:t>Pierre Curie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6985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Rutherford’s Atomic Model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286000" y="1600201"/>
            <a:ext cx="8001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latin typeface="Comic Sans MS" panose="030F0702030302020204" pitchFamily="66" charset="0"/>
              </a:rPr>
              <a:t>1896	Becquerel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	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r>
              <a:rPr lang="en-US" altLang="zh-TW" sz="3200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st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 discovery of radioactive substance.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(an uranium salt)</a:t>
            </a:r>
          </a:p>
        </p:txBody>
      </p:sp>
      <p:pic>
        <p:nvPicPr>
          <p:cNvPr id="35844" name="Picture 6" descr="becquer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3276601"/>
            <a:ext cx="185102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8276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Rutherford’s Atomic Model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286000" y="1371600"/>
            <a:ext cx="8001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latin typeface="Comic Sans MS" panose="030F0702030302020204" pitchFamily="66" charset="0"/>
              </a:rPr>
              <a:t>1898	Pierre &amp; Marie Curie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Radioactive polonium and radium were isolated</a:t>
            </a:r>
          </a:p>
        </p:txBody>
      </p:sp>
      <p:pic>
        <p:nvPicPr>
          <p:cNvPr id="36868" name="Picture 6" descr="pierre-cu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2971801"/>
            <a:ext cx="185102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7" descr="marie-cu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971801"/>
            <a:ext cx="185102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981200" y="3429001"/>
            <a:ext cx="350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>
                <a:latin typeface="Comic Sans MS" panose="030F0702030302020204" pitchFamily="66" charset="0"/>
              </a:rPr>
              <a:t>1g from 500 Kg pitchblende</a:t>
            </a:r>
          </a:p>
        </p:txBody>
      </p:sp>
    </p:spTree>
    <p:extLst>
      <p:ext uri="{BB962C8B-B14F-4D97-AF65-F5344CB8AC3E}">
        <p14:creationId xmlns:p14="http://schemas.microsoft.com/office/powerpoint/2010/main" val="36623054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 autoUpdateAnimBg="0"/>
      <p:bldP spid="14336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Curie Family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0" y="1371601"/>
            <a:ext cx="80010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Pierre &amp; Marie Curie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	Nobel laureate, Physics, 1903</a:t>
            </a:r>
            <a:endParaRPr lang="en-US" altLang="zh-TW" sz="3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Marie Curie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	Nobel laureate, Chemistry, 1911</a:t>
            </a:r>
            <a:endParaRPr lang="en-US" altLang="zh-TW" sz="3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Federic Joliet &amp; Irene Joliet-Curie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	Nobel laureate, Chemistry, 1935</a:t>
            </a:r>
          </a:p>
        </p:txBody>
      </p:sp>
    </p:spTree>
    <p:extLst>
      <p:ext uri="{BB962C8B-B14F-4D97-AF65-F5344CB8AC3E}">
        <p14:creationId xmlns:p14="http://schemas.microsoft.com/office/powerpoint/2010/main" val="29393384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8229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Rutherford’s Atomic Model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2286000" y="1600200"/>
            <a:ext cx="80010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latin typeface="Comic Sans MS" panose="030F0702030302020204" pitchFamily="66" charset="0"/>
              </a:rPr>
              <a:t>1899	Rutherford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	(Nobel laureate, Physics, 1908)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Discovery of 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 and  radiations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</a:t>
            </a:r>
            <a:r>
              <a:rPr lang="en-US" altLang="zh-TW" sz="32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 radiation  He</a:t>
            </a:r>
            <a:r>
              <a:rPr lang="en-US" altLang="zh-TW" sz="3200" baseline="300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2+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 baseline="300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</a:t>
            </a:r>
            <a:r>
              <a:rPr lang="en-US" altLang="zh-TW" sz="32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 radiation  e</a:t>
            </a:r>
            <a:r>
              <a:rPr lang="en-US" altLang="zh-TW" sz="3200" baseline="300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3200" baseline="300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</a:t>
            </a:r>
          </a:p>
        </p:txBody>
      </p:sp>
      <p:pic>
        <p:nvPicPr>
          <p:cNvPr id="38916" name="Picture 5" descr="fi01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3657600"/>
            <a:ext cx="18954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9333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2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030"/>
          <p:cNvSpPr txBox="1">
            <a:spLocks noChangeArrowheads="1"/>
          </p:cNvSpPr>
          <p:nvPr/>
        </p:nvSpPr>
        <p:spPr bwMode="auto">
          <a:xfrm>
            <a:off x="1847850" y="628651"/>
            <a:ext cx="882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DCB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A thin gold foil was bombarded with a beam of fast-moving </a:t>
            </a:r>
            <a:r>
              <a:rPr lang="en-US" altLang="zh-TW" sz="3000">
                <a:latin typeface="Comic Sans MS" panose="030F0702030302020204" pitchFamily="66" charset="0"/>
                <a:sym typeface="Symbol" panose="05050102010706020507" pitchFamily="18" charset="2"/>
              </a:rPr>
              <a:t>-particles (+ve charged)</a:t>
            </a:r>
          </a:p>
        </p:txBody>
      </p:sp>
      <p:sp>
        <p:nvSpPr>
          <p:cNvPr id="62472" name="Text Box 1032"/>
          <p:cNvSpPr txBox="1">
            <a:spLocks noChangeArrowheads="1"/>
          </p:cNvSpPr>
          <p:nvPr/>
        </p:nvSpPr>
        <p:spPr bwMode="auto">
          <a:xfrm>
            <a:off x="1828800" y="1676401"/>
            <a:ext cx="4267200" cy="4244975"/>
          </a:xfrm>
          <a:prstGeom prst="rect">
            <a:avLst/>
          </a:prstGeom>
          <a:solidFill>
            <a:schemeClr val="bg1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7150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 i="1" u="sng">
                <a:solidFill>
                  <a:srgbClr val="FF00FF"/>
                </a:solidFill>
                <a:latin typeface="Comic Sans MS" panose="030F0702030302020204" pitchFamily="66" charset="0"/>
              </a:rPr>
              <a:t>Observation:</a:t>
            </a:r>
            <a:endParaRPr lang="en-US" altLang="zh-TW" sz="3000" i="1" u="sng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most </a:t>
            </a:r>
            <a:r>
              <a:rPr lang="en-US" altLang="zh-TW" sz="3000">
                <a:latin typeface="Comic Sans MS" panose="030F0702030302020204" pitchFamily="66" charset="0"/>
                <a:sym typeface="Symbol" panose="05050102010706020507" pitchFamily="18" charset="2"/>
              </a:rPr>
              <a:t>-particles passed through the foil without deflection</a:t>
            </a:r>
            <a:endParaRPr lang="en-US" altLang="zh-TW" sz="300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very few -particles were scattered or rebounded back</a:t>
            </a:r>
          </a:p>
        </p:txBody>
      </p:sp>
      <p:pic>
        <p:nvPicPr>
          <p:cNvPr id="39940" name="Picture 1034" descr="Fi01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1"/>
            <a:ext cx="4343400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0673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build="p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Text Box 1027"/>
          <p:cNvSpPr txBox="1">
            <a:spLocks noChangeArrowheads="1"/>
          </p:cNvSpPr>
          <p:nvPr/>
        </p:nvSpPr>
        <p:spPr bwMode="auto">
          <a:xfrm>
            <a:off x="1828800" y="685801"/>
            <a:ext cx="8839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anose="030F0702030302020204" pitchFamily="66" charset="0"/>
              </a:rPr>
              <a:t>It was quite the most incredible event that has ever happened to me in my life.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anose="030F0702030302020204" pitchFamily="66" charset="0"/>
              </a:rPr>
              <a:t>It was almost as incredible as if you fired a 15-inch shell at a piece of tissue paper and it came back and hit you.</a:t>
            </a:r>
          </a:p>
        </p:txBody>
      </p:sp>
      <p:pic>
        <p:nvPicPr>
          <p:cNvPr id="40963" name="Picture 1028" descr="fi01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3657600"/>
            <a:ext cx="18954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8440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600200" y="43815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Interpretation of the experimental results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847850" y="1276351"/>
            <a:ext cx="853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E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Nucleus is </a:t>
            </a:r>
            <a:r>
              <a:rPr lang="en-US" altLang="zh-TW" sz="3000" u="sng">
                <a:solidFill>
                  <a:schemeClr val="tx2"/>
                </a:solidFill>
                <a:latin typeface="Comic Sans MS" panose="030F0702030302020204" pitchFamily="66" charset="0"/>
              </a:rPr>
              <a:t>positively</a:t>
            </a:r>
            <a:r>
              <a:rPr lang="en-US" altLang="zh-TW" sz="3000">
                <a:latin typeface="Comic Sans MS" panose="030F0702030302020204" pitchFamily="66" charset="0"/>
              </a:rPr>
              <a:t> charged because it repels the positively charged alpha particles.</a:t>
            </a:r>
            <a:endParaRPr lang="en-US" altLang="zh-TW" sz="30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988" name="Picture 16" descr="Fi0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619375"/>
            <a:ext cx="44196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7583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1027"/>
          <p:cNvSpPr>
            <a:spLocks noChangeArrowheads="1"/>
          </p:cNvSpPr>
          <p:nvPr/>
        </p:nvSpPr>
        <p:spPr bwMode="auto">
          <a:xfrm>
            <a:off x="1600200" y="43815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Interpretation of the experimental results</a:t>
            </a:r>
          </a:p>
        </p:txBody>
      </p:sp>
      <p:sp>
        <p:nvSpPr>
          <p:cNvPr id="153604" name="Text Box 1028"/>
          <p:cNvSpPr txBox="1">
            <a:spLocks noChangeArrowheads="1"/>
          </p:cNvSpPr>
          <p:nvPr/>
        </p:nvSpPr>
        <p:spPr bwMode="auto">
          <a:xfrm>
            <a:off x="1847850" y="1276351"/>
            <a:ext cx="85344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E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Nucleus occupies a very small space (10</a:t>
            </a:r>
            <a:r>
              <a:rPr lang="en-US" altLang="zh-TW" sz="3000" baseline="30000">
                <a:latin typeface="Comic Sans MS" panose="030F0702030302020204" pitchFamily="66" charset="0"/>
              </a:rPr>
              <a:t>-12</a:t>
            </a:r>
            <a:r>
              <a:rPr lang="en-US" altLang="zh-TW" sz="3000">
                <a:latin typeface="Comic Sans MS" panose="030F0702030302020204" pitchFamily="66" charset="0"/>
              </a:rPr>
              <a:t> of size of atom) because very few </a:t>
            </a:r>
            <a:r>
              <a:rPr lang="en-US" altLang="zh-TW" sz="3000">
                <a:latin typeface="Comic Sans MS" panose="030F0702030302020204" pitchFamily="66" charset="0"/>
                <a:sym typeface="Symbol" panose="05050102010706020507" pitchFamily="18" charset="2"/>
              </a:rPr>
              <a:t></a:t>
            </a:r>
            <a:r>
              <a:rPr lang="en-US" altLang="zh-TW" sz="3000">
                <a:latin typeface="Comic Sans MS" panose="030F0702030302020204" pitchFamily="66" charset="0"/>
              </a:rPr>
              <a:t> particles are deflected.</a:t>
            </a:r>
            <a:endParaRPr lang="en-US" altLang="zh-TW" sz="30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3012" name="Picture 1029" descr="Fi0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619375"/>
            <a:ext cx="47815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1523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7" descr="fi0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346233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4114800" cy="838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What is “atom”?</a:t>
            </a:r>
          </a:p>
        </p:txBody>
      </p:sp>
      <p:sp>
        <p:nvSpPr>
          <p:cNvPr id="17412" name="Text Box 16"/>
          <p:cNvSpPr txBox="1">
            <a:spLocks noChangeArrowheads="1"/>
          </p:cNvSpPr>
          <p:nvPr/>
        </p:nvSpPr>
        <p:spPr bwMode="auto">
          <a:xfrm>
            <a:off x="1752601" y="5181601"/>
            <a:ext cx="8569325" cy="1006475"/>
          </a:xfrm>
          <a:prstGeom prst="rect">
            <a:avLst/>
          </a:prstGeom>
          <a:solidFill>
            <a:srgbClr val="FFFF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The Greek philosopher Democritus            (~460 B.C. – 370 B.C.)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867400" y="24384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200" b="1" i="1">
                <a:solidFill>
                  <a:schemeClr val="accent2"/>
                </a:solidFill>
                <a:latin typeface="Comic Sans MS" panose="030F0702030302020204" pitchFamily="66" charset="0"/>
              </a:rPr>
              <a:t>Atomos = indivisible</a:t>
            </a:r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5549900" y="3168651"/>
            <a:ext cx="4681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</a:rPr>
              <a:t>Atomism</a:t>
            </a:r>
          </a:p>
        </p:txBody>
      </p:sp>
    </p:spTree>
    <p:extLst>
      <p:ext uri="{BB962C8B-B14F-4D97-AF65-F5344CB8AC3E}">
        <p14:creationId xmlns:p14="http://schemas.microsoft.com/office/powerpoint/2010/main" val="6812828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1027"/>
          <p:cNvSpPr>
            <a:spLocks noChangeArrowheads="1"/>
          </p:cNvSpPr>
          <p:nvPr/>
        </p:nvSpPr>
        <p:spPr bwMode="auto">
          <a:xfrm>
            <a:off x="1600200" y="43815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Interpretation of the experimental results</a:t>
            </a:r>
          </a:p>
        </p:txBody>
      </p:sp>
      <p:sp>
        <p:nvSpPr>
          <p:cNvPr id="155652" name="Text Box 1028"/>
          <p:cNvSpPr txBox="1">
            <a:spLocks noChangeArrowheads="1"/>
          </p:cNvSpPr>
          <p:nvPr/>
        </p:nvSpPr>
        <p:spPr bwMode="auto">
          <a:xfrm>
            <a:off x="1847850" y="1276351"/>
            <a:ext cx="85344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E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The radius of an atom is about 20,000 times that of the nucleus. Thus, if we imagine a large football stadium as being the whole atom, then the nucleus would be about the size of a peanut.</a:t>
            </a:r>
            <a:endParaRPr lang="en-US" altLang="zh-TW" sz="30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218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1600200" y="43815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Interpretation of the experimental results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1847850" y="1276351"/>
            <a:ext cx="853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E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Nucleus is relatively massive and highly charged because of the large deflection.</a:t>
            </a:r>
            <a:endParaRPr lang="en-US" altLang="zh-TW" sz="30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5060" name="Picture 8" descr="Fi0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924176"/>
            <a:ext cx="4246562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1660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050"/>
          <p:cNvSpPr>
            <a:spLocks noChangeArrowheads="1"/>
          </p:cNvSpPr>
          <p:nvPr/>
        </p:nvSpPr>
        <p:spPr bwMode="auto">
          <a:xfrm>
            <a:off x="1600200" y="43815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Interpretation of the experimental results</a:t>
            </a:r>
          </a:p>
        </p:txBody>
      </p:sp>
      <p:sp>
        <p:nvSpPr>
          <p:cNvPr id="216070" name="Text Box 2054"/>
          <p:cNvSpPr txBox="1">
            <a:spLocks noChangeArrowheads="1"/>
          </p:cNvSpPr>
          <p:nvPr/>
        </p:nvSpPr>
        <p:spPr bwMode="auto">
          <a:xfrm>
            <a:off x="2208214" y="2205038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 Presence of </a:t>
            </a:r>
            <a:r>
              <a:rPr lang="en-US" altLang="zh-TW" sz="2800" u="sng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protons</a:t>
            </a: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 in nucleus</a:t>
            </a:r>
          </a:p>
        </p:txBody>
      </p:sp>
      <p:pic>
        <p:nvPicPr>
          <p:cNvPr id="46084" name="Picture 2055" descr="Fi0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924176"/>
            <a:ext cx="4246562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72" name="Text Box 2056"/>
          <p:cNvSpPr txBox="1">
            <a:spLocks noChangeArrowheads="1"/>
          </p:cNvSpPr>
          <p:nvPr/>
        </p:nvSpPr>
        <p:spPr bwMode="auto">
          <a:xfrm>
            <a:off x="1919288" y="1268413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FE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2800">
                <a:latin typeface="Comic Sans MS" panose="030F0702030302020204" pitchFamily="66" charset="0"/>
              </a:rPr>
              <a:t>Number of positive charges in each nucleus can be calculated from experimental results </a:t>
            </a:r>
          </a:p>
        </p:txBody>
      </p:sp>
    </p:spTree>
    <p:extLst>
      <p:ext uri="{BB962C8B-B14F-4D97-AF65-F5344CB8AC3E}">
        <p14:creationId xmlns:p14="http://schemas.microsoft.com/office/powerpoint/2010/main" val="39574666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0" grpId="0"/>
      <p:bldP spid="21607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1027"/>
          <p:cNvSpPr>
            <a:spLocks noChangeArrowheads="1"/>
          </p:cNvSpPr>
          <p:nvPr/>
        </p:nvSpPr>
        <p:spPr bwMode="auto">
          <a:xfrm>
            <a:off x="2286000" y="5334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Chadwick’s Atomic Model</a:t>
            </a:r>
          </a:p>
        </p:txBody>
      </p:sp>
      <p:sp>
        <p:nvSpPr>
          <p:cNvPr id="47107" name="Text Box 1028"/>
          <p:cNvSpPr txBox="1">
            <a:spLocks noChangeArrowheads="1"/>
          </p:cNvSpPr>
          <p:nvPr/>
        </p:nvSpPr>
        <p:spPr bwMode="auto">
          <a:xfrm>
            <a:off x="2057400" y="1752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46442" name="Group 1034"/>
          <p:cNvGrpSpPr>
            <a:grpSpLocks/>
          </p:cNvGrpSpPr>
          <p:nvPr/>
        </p:nvGrpSpPr>
        <p:grpSpPr bwMode="auto">
          <a:xfrm>
            <a:off x="2590800" y="4343401"/>
            <a:ext cx="3594100" cy="1122363"/>
            <a:chOff x="672" y="2736"/>
            <a:chExt cx="2264" cy="707"/>
          </a:xfrm>
        </p:grpSpPr>
        <p:graphicFrame>
          <p:nvGraphicFramePr>
            <p:cNvPr id="47113" name="Object 1031"/>
            <p:cNvGraphicFramePr>
              <a:graphicFrameLocks noChangeAspect="1"/>
            </p:cNvGraphicFramePr>
            <p:nvPr/>
          </p:nvGraphicFramePr>
          <p:xfrm>
            <a:off x="672" y="2736"/>
            <a:ext cx="968" cy="7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3" imgW="330057" imgH="241195" progId="Equation.3">
                    <p:embed/>
                  </p:oleObj>
                </mc:Choice>
                <mc:Fallback>
                  <p:oleObj name="Equation" r:id="rId3" imgW="33005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736"/>
                          <a:ext cx="968" cy="7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4" name="Object 1032"/>
            <p:cNvGraphicFramePr>
              <a:graphicFrameLocks noChangeAspect="1"/>
            </p:cNvGraphicFramePr>
            <p:nvPr/>
          </p:nvGraphicFramePr>
          <p:xfrm>
            <a:off x="1968" y="2736"/>
            <a:ext cx="968" cy="7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5" imgW="330057" imgH="241195" progId="Equation.3">
                    <p:embed/>
                  </p:oleObj>
                </mc:Choice>
                <mc:Fallback>
                  <p:oleObj name="Equation" r:id="rId5" imgW="33005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736"/>
                          <a:ext cx="968" cy="7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445" name="Group 1037"/>
          <p:cNvGrpSpPr>
            <a:grpSpLocks/>
          </p:cNvGrpSpPr>
          <p:nvPr/>
        </p:nvGrpSpPr>
        <p:grpSpPr bwMode="auto">
          <a:xfrm>
            <a:off x="2133600" y="1600201"/>
            <a:ext cx="7848600" cy="4651375"/>
            <a:chOff x="384" y="1008"/>
            <a:chExt cx="4944" cy="2930"/>
          </a:xfrm>
        </p:grpSpPr>
        <p:sp>
          <p:nvSpPr>
            <p:cNvPr id="47111" name="Text Box 1029"/>
            <p:cNvSpPr txBox="1">
              <a:spLocks noChangeArrowheads="1"/>
            </p:cNvSpPr>
            <p:nvPr/>
          </p:nvSpPr>
          <p:spPr bwMode="auto">
            <a:xfrm>
              <a:off x="384" y="1008"/>
              <a:ext cx="4944" cy="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E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7150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3000">
                  <a:latin typeface="Comic Sans MS" panose="030F0702030302020204" pitchFamily="66" charset="0"/>
                </a:rPr>
                <a:t>1919	F. W. Aston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TW" sz="3000">
                  <a:latin typeface="Comic Sans MS" panose="030F0702030302020204" pitchFamily="66" charset="0"/>
                </a:rPr>
                <a:t>	(Nobel laureate, Chemistry, 1922)</a:t>
              </a:r>
            </a:p>
          </p:txBody>
        </p:sp>
        <p:pic>
          <p:nvPicPr>
            <p:cNvPr id="47112" name="Picture 1033" descr="ast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304"/>
              <a:ext cx="1166" cy="1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6444" name="Text Box 1036"/>
          <p:cNvSpPr txBox="1">
            <a:spLocks noChangeArrowheads="1"/>
          </p:cNvSpPr>
          <p:nvPr/>
        </p:nvSpPr>
        <p:spPr bwMode="auto">
          <a:xfrm>
            <a:off x="2133600" y="2998789"/>
            <a:ext cx="784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7150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	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Isotopes of Neon were discovered using mass spectrometry</a:t>
            </a:r>
          </a:p>
        </p:txBody>
      </p:sp>
    </p:spTree>
    <p:extLst>
      <p:ext uri="{BB962C8B-B14F-4D97-AF65-F5344CB8AC3E}">
        <p14:creationId xmlns:p14="http://schemas.microsoft.com/office/powerpoint/2010/main" val="35503691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1027"/>
          <p:cNvSpPr>
            <a:spLocks noChangeArrowheads="1"/>
          </p:cNvSpPr>
          <p:nvPr/>
        </p:nvSpPr>
        <p:spPr bwMode="auto">
          <a:xfrm>
            <a:off x="2286000" y="5334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Chadwick’s Atomic Model</a:t>
            </a:r>
          </a:p>
        </p:txBody>
      </p:sp>
      <p:sp>
        <p:nvSpPr>
          <p:cNvPr id="48131" name="Text Box 1028"/>
          <p:cNvSpPr txBox="1">
            <a:spLocks noChangeArrowheads="1"/>
          </p:cNvSpPr>
          <p:nvPr/>
        </p:nvSpPr>
        <p:spPr bwMode="auto">
          <a:xfrm>
            <a:off x="2057400" y="1752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8132" name="Text Box 1029"/>
          <p:cNvSpPr txBox="1">
            <a:spLocks noChangeArrowheads="1"/>
          </p:cNvSpPr>
          <p:nvPr/>
        </p:nvSpPr>
        <p:spPr bwMode="auto">
          <a:xfrm>
            <a:off x="2133600" y="1600201"/>
            <a:ext cx="7848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7150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1920	Rutherford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	Postulated the presence of 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neutrons</a:t>
            </a:r>
            <a:r>
              <a:rPr lang="en-US" altLang="zh-TW" sz="3000">
                <a:latin typeface="Comic Sans MS" panose="030F0702030302020204" pitchFamily="66" charset="0"/>
              </a:rPr>
              <a:t> in the nucleus</a:t>
            </a:r>
          </a:p>
        </p:txBody>
      </p:sp>
      <p:pic>
        <p:nvPicPr>
          <p:cNvPr id="48133" name="Picture 1034" descr="fi01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3124200"/>
            <a:ext cx="2132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359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4"/>
          <p:cNvSpPr txBox="1">
            <a:spLocks noChangeArrowheads="1"/>
          </p:cNvSpPr>
          <p:nvPr/>
        </p:nvSpPr>
        <p:spPr bwMode="auto">
          <a:xfrm>
            <a:off x="2057400" y="1752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9155" name="Text Box 15"/>
          <p:cNvSpPr txBox="1">
            <a:spLocks noChangeArrowheads="1"/>
          </p:cNvSpPr>
          <p:nvPr/>
        </p:nvSpPr>
        <p:spPr bwMode="auto">
          <a:xfrm>
            <a:off x="2133600" y="1600201"/>
            <a:ext cx="64008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7150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James Chadwick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	(Nobel laureate, Physics, 1935)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2286000" y="5334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Chadwick’s Atomic Model</a:t>
            </a:r>
          </a:p>
        </p:txBody>
      </p:sp>
      <p:pic>
        <p:nvPicPr>
          <p:cNvPr id="49157" name="Picture 20" descr="chadw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2743201"/>
            <a:ext cx="185102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 Box 22"/>
          <p:cNvSpPr txBox="1">
            <a:spLocks noChangeArrowheads="1"/>
          </p:cNvSpPr>
          <p:nvPr/>
        </p:nvSpPr>
        <p:spPr bwMode="auto">
          <a:xfrm>
            <a:off x="2592389" y="3068639"/>
            <a:ext cx="47513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Discovery of the neutron</a:t>
            </a:r>
          </a:p>
        </p:txBody>
      </p:sp>
    </p:spTree>
    <p:extLst>
      <p:ext uri="{BB962C8B-B14F-4D97-AF65-F5344CB8AC3E}">
        <p14:creationId xmlns:p14="http://schemas.microsoft.com/office/powerpoint/2010/main" val="4169048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027"/>
          <p:cNvSpPr txBox="1">
            <a:spLocks noChangeArrowheads="1"/>
          </p:cNvSpPr>
          <p:nvPr/>
        </p:nvSpPr>
        <p:spPr bwMode="auto">
          <a:xfrm>
            <a:off x="2057400" y="1752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1557" name="Rectangle 1029"/>
          <p:cNvSpPr>
            <a:spLocks noChangeArrowheads="1"/>
          </p:cNvSpPr>
          <p:nvPr/>
        </p:nvSpPr>
        <p:spPr bwMode="auto">
          <a:xfrm>
            <a:off x="2286000" y="5334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Chadwick’s Experiments</a:t>
            </a:r>
          </a:p>
        </p:txBody>
      </p:sp>
      <p:sp>
        <p:nvSpPr>
          <p:cNvPr id="50180" name="Rectangle 1032"/>
          <p:cNvSpPr>
            <a:spLocks noChangeArrowheads="1"/>
          </p:cNvSpPr>
          <p:nvPr/>
        </p:nvSpPr>
        <p:spPr bwMode="auto">
          <a:xfrm>
            <a:off x="3695700" y="184308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51559" name="Picture 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70485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4998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2057400" y="1752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2581" name="Rectangle 1029"/>
          <p:cNvSpPr>
            <a:spLocks noChangeArrowheads="1"/>
          </p:cNvSpPr>
          <p:nvPr/>
        </p:nvSpPr>
        <p:spPr bwMode="auto">
          <a:xfrm>
            <a:off x="2286000" y="5334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Chadwick’s Atomic Model</a:t>
            </a:r>
          </a:p>
        </p:txBody>
      </p:sp>
      <p:sp>
        <p:nvSpPr>
          <p:cNvPr id="51204" name="Rectangle 1032"/>
          <p:cNvSpPr>
            <a:spLocks noChangeArrowheads="1"/>
          </p:cNvSpPr>
          <p:nvPr/>
        </p:nvSpPr>
        <p:spPr bwMode="auto">
          <a:xfrm>
            <a:off x="3881438" y="271938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152583" name="Object 1031"/>
          <p:cNvGraphicFramePr>
            <a:graphicFrameLocks noChangeAspect="1"/>
          </p:cNvGraphicFramePr>
          <p:nvPr/>
        </p:nvGraphicFramePr>
        <p:xfrm>
          <a:off x="2133600" y="2057400"/>
          <a:ext cx="78486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3" imgW="4427220" imgH="1417320" progId="Word.Picture.8">
                  <p:embed/>
                </p:oleObj>
              </mc:Choice>
              <mc:Fallback>
                <p:oleObj r:id="rId3" imgW="4427220" imgH="14173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78486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2592" name="Group 1040"/>
          <p:cNvGrpSpPr>
            <a:grpSpLocks/>
          </p:cNvGrpSpPr>
          <p:nvPr/>
        </p:nvGrpSpPr>
        <p:grpSpPr bwMode="auto">
          <a:xfrm>
            <a:off x="2209801" y="5029201"/>
            <a:ext cx="7561263" cy="1063625"/>
            <a:chOff x="432" y="2784"/>
            <a:chExt cx="4763" cy="670"/>
          </a:xfrm>
        </p:grpSpPr>
        <p:graphicFrame>
          <p:nvGraphicFramePr>
            <p:cNvPr id="51208" name="Object 1033"/>
            <p:cNvGraphicFramePr>
              <a:graphicFrameLocks noChangeAspect="1"/>
            </p:cNvGraphicFramePr>
            <p:nvPr/>
          </p:nvGraphicFramePr>
          <p:xfrm>
            <a:off x="432" y="2832"/>
            <a:ext cx="720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5" imgW="279400" imgH="228600" progId="Equation.3">
                    <p:embed/>
                  </p:oleObj>
                </mc:Choice>
                <mc:Fallback>
                  <p:oleObj name="Equation" r:id="rId5" imgW="279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832"/>
                          <a:ext cx="720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09" name="Object 1034"/>
            <p:cNvGraphicFramePr>
              <a:graphicFrameLocks noChangeAspect="1"/>
            </p:cNvGraphicFramePr>
            <p:nvPr/>
          </p:nvGraphicFramePr>
          <p:xfrm>
            <a:off x="1680" y="2832"/>
            <a:ext cx="753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7" imgW="291973" imgH="228501" progId="Equation.3">
                    <p:embed/>
                  </p:oleObj>
                </mc:Choice>
                <mc:Fallback>
                  <p:oleObj name="Equation" r:id="rId7" imgW="291973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832"/>
                          <a:ext cx="753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0" name="Object 1035"/>
            <p:cNvGraphicFramePr>
              <a:graphicFrameLocks noChangeAspect="1"/>
            </p:cNvGraphicFramePr>
            <p:nvPr/>
          </p:nvGraphicFramePr>
          <p:xfrm>
            <a:off x="3408" y="2832"/>
            <a:ext cx="622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9" imgW="241195" imgH="241195" progId="Equation.3">
                    <p:embed/>
                  </p:oleObj>
                </mc:Choice>
                <mc:Fallback>
                  <p:oleObj name="Equation" r:id="rId9" imgW="241195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832"/>
                          <a:ext cx="622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1" name="Object 1036"/>
            <p:cNvGraphicFramePr>
              <a:graphicFrameLocks noChangeAspect="1"/>
            </p:cNvGraphicFramePr>
            <p:nvPr/>
          </p:nvGraphicFramePr>
          <p:xfrm>
            <a:off x="4704" y="2784"/>
            <a:ext cx="491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Equation" r:id="rId11" imgW="190417" imgH="241195" progId="Equation.3">
                    <p:embed/>
                  </p:oleObj>
                </mc:Choice>
                <mc:Fallback>
                  <p:oleObj name="Equation" r:id="rId11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2784"/>
                          <a:ext cx="491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12" name="Text Box 1037"/>
            <p:cNvSpPr txBox="1">
              <a:spLocks noChangeArrowheads="1"/>
            </p:cNvSpPr>
            <p:nvPr/>
          </p:nvSpPr>
          <p:spPr bwMode="auto">
            <a:xfrm>
              <a:off x="1104" y="302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/>
                <a:t>+</a:t>
              </a:r>
            </a:p>
          </p:txBody>
        </p:sp>
        <p:sp>
          <p:nvSpPr>
            <p:cNvPr id="51213" name="Text Box 1038"/>
            <p:cNvSpPr txBox="1">
              <a:spLocks noChangeArrowheads="1"/>
            </p:cNvSpPr>
            <p:nvPr/>
          </p:nvSpPr>
          <p:spPr bwMode="auto">
            <a:xfrm>
              <a:off x="4032" y="297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/>
                <a:t>+</a:t>
              </a:r>
            </a:p>
          </p:txBody>
        </p:sp>
        <p:sp>
          <p:nvSpPr>
            <p:cNvPr id="51214" name="Line 1039"/>
            <p:cNvSpPr>
              <a:spLocks noChangeShapeType="1"/>
            </p:cNvSpPr>
            <p:nvPr/>
          </p:nvSpPr>
          <p:spPr bwMode="auto">
            <a:xfrm>
              <a:off x="2688" y="3120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207" name="Text Box 1041"/>
          <p:cNvSpPr txBox="1">
            <a:spLocks noChangeArrowheads="1"/>
          </p:cNvSpPr>
          <p:nvPr/>
        </p:nvSpPr>
        <p:spPr bwMode="auto">
          <a:xfrm>
            <a:off x="2362200" y="1371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>
                <a:solidFill>
                  <a:schemeClr val="accent2"/>
                </a:solidFill>
                <a:latin typeface="Comic Sans MS" panose="030F0702030302020204" pitchFamily="66" charset="0"/>
              </a:rPr>
              <a:t>Interpretation : -</a:t>
            </a:r>
          </a:p>
        </p:txBody>
      </p:sp>
    </p:spTree>
    <p:extLst>
      <p:ext uri="{BB962C8B-B14F-4D97-AF65-F5344CB8AC3E}">
        <p14:creationId xmlns:p14="http://schemas.microsoft.com/office/powerpoint/2010/main" val="36055122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286000" y="609600"/>
            <a:ext cx="586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Chadwick’s atomic model</a:t>
            </a:r>
          </a:p>
        </p:txBody>
      </p:sp>
      <p:pic>
        <p:nvPicPr>
          <p:cNvPr id="52227" name="Picture 21" descr="Fi01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5" t="-787" b="12773"/>
          <a:stretch>
            <a:fillRect/>
          </a:stretch>
        </p:blipFill>
        <p:spPr bwMode="auto">
          <a:xfrm>
            <a:off x="4191000" y="1752600"/>
            <a:ext cx="322738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228" name="Group 22"/>
          <p:cNvGrpSpPr>
            <a:grpSpLocks/>
          </p:cNvGrpSpPr>
          <p:nvPr/>
        </p:nvGrpSpPr>
        <p:grpSpPr bwMode="auto">
          <a:xfrm>
            <a:off x="5943601" y="1524000"/>
            <a:ext cx="3470275" cy="1741488"/>
            <a:chOff x="2928" y="949"/>
            <a:chExt cx="2186" cy="1097"/>
          </a:xfrm>
        </p:grpSpPr>
        <p:sp>
          <p:nvSpPr>
            <p:cNvPr id="52240" name="Line 23"/>
            <p:cNvSpPr>
              <a:spLocks noChangeShapeType="1"/>
            </p:cNvSpPr>
            <p:nvPr/>
          </p:nvSpPr>
          <p:spPr bwMode="auto">
            <a:xfrm flipH="1">
              <a:off x="2928" y="1118"/>
              <a:ext cx="810" cy="9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24"/>
            <p:cNvSpPr>
              <a:spLocks noChangeShapeType="1"/>
            </p:cNvSpPr>
            <p:nvPr/>
          </p:nvSpPr>
          <p:spPr bwMode="auto">
            <a:xfrm rot="1110811" flipH="1">
              <a:off x="3744" y="1056"/>
              <a:ext cx="448" cy="1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Text Box 25"/>
            <p:cNvSpPr txBox="1">
              <a:spLocks noChangeArrowheads="1"/>
            </p:cNvSpPr>
            <p:nvPr/>
          </p:nvSpPr>
          <p:spPr bwMode="auto">
            <a:xfrm>
              <a:off x="4202" y="949"/>
              <a:ext cx="912" cy="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669900"/>
                  </a:solidFill>
                  <a:latin typeface="Comic Sans MS" panose="030F0702030302020204" pitchFamily="66" charset="0"/>
                </a:rPr>
                <a:t>Proton</a:t>
              </a:r>
            </a:p>
          </p:txBody>
        </p:sp>
      </p:grpSp>
      <p:grpSp>
        <p:nvGrpSpPr>
          <p:cNvPr id="52229" name="Group 26"/>
          <p:cNvGrpSpPr>
            <a:grpSpLocks/>
          </p:cNvGrpSpPr>
          <p:nvPr/>
        </p:nvGrpSpPr>
        <p:grpSpPr bwMode="auto">
          <a:xfrm>
            <a:off x="2057400" y="1905000"/>
            <a:ext cx="3322638" cy="523875"/>
            <a:chOff x="288" y="960"/>
            <a:chExt cx="2093" cy="330"/>
          </a:xfrm>
        </p:grpSpPr>
        <p:sp>
          <p:nvSpPr>
            <p:cNvPr id="52237" name="Line 27"/>
            <p:cNvSpPr>
              <a:spLocks noChangeShapeType="1"/>
            </p:cNvSpPr>
            <p:nvPr/>
          </p:nvSpPr>
          <p:spPr bwMode="auto">
            <a:xfrm rot="5103300" flipH="1">
              <a:off x="2011" y="866"/>
              <a:ext cx="234" cy="50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28"/>
            <p:cNvSpPr>
              <a:spLocks noChangeShapeType="1"/>
            </p:cNvSpPr>
            <p:nvPr/>
          </p:nvSpPr>
          <p:spPr bwMode="auto">
            <a:xfrm rot="1110811" flipH="1">
              <a:off x="1392" y="960"/>
              <a:ext cx="448" cy="1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Text Box 29"/>
            <p:cNvSpPr txBox="1">
              <a:spLocks noChangeArrowheads="1"/>
            </p:cNvSpPr>
            <p:nvPr/>
          </p:nvSpPr>
          <p:spPr bwMode="auto">
            <a:xfrm>
              <a:off x="288" y="960"/>
              <a:ext cx="1104" cy="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669900"/>
                  </a:solidFill>
                  <a:latin typeface="Comic Sans MS" panose="030F0702030302020204" pitchFamily="66" charset="0"/>
                </a:rPr>
                <a:t>Electron</a:t>
              </a:r>
            </a:p>
          </p:txBody>
        </p:sp>
      </p:grpSp>
      <p:grpSp>
        <p:nvGrpSpPr>
          <p:cNvPr id="52230" name="Group 30"/>
          <p:cNvGrpSpPr>
            <a:grpSpLocks/>
          </p:cNvGrpSpPr>
          <p:nvPr/>
        </p:nvGrpSpPr>
        <p:grpSpPr bwMode="auto">
          <a:xfrm>
            <a:off x="1905000" y="3352799"/>
            <a:ext cx="4114800" cy="2019300"/>
            <a:chOff x="336" y="2274"/>
            <a:chExt cx="2592" cy="1272"/>
          </a:xfrm>
        </p:grpSpPr>
        <p:sp>
          <p:nvSpPr>
            <p:cNvPr id="52234" name="Line 31"/>
            <p:cNvSpPr>
              <a:spLocks noChangeShapeType="1"/>
            </p:cNvSpPr>
            <p:nvPr/>
          </p:nvSpPr>
          <p:spPr bwMode="auto">
            <a:xfrm flipH="1">
              <a:off x="1920" y="2274"/>
              <a:ext cx="1008" cy="113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Text Box 32"/>
            <p:cNvSpPr txBox="1">
              <a:spLocks noChangeArrowheads="1"/>
            </p:cNvSpPr>
            <p:nvPr/>
          </p:nvSpPr>
          <p:spPr bwMode="auto">
            <a:xfrm>
              <a:off x="336" y="3216"/>
              <a:ext cx="1104" cy="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669900"/>
                  </a:solidFill>
                  <a:latin typeface="Comic Sans MS" panose="030F0702030302020204" pitchFamily="66" charset="0"/>
                </a:rPr>
                <a:t>Neutron</a:t>
              </a:r>
            </a:p>
          </p:txBody>
        </p:sp>
        <p:sp>
          <p:nvSpPr>
            <p:cNvPr id="52236" name="Line 33"/>
            <p:cNvSpPr>
              <a:spLocks noChangeShapeType="1"/>
            </p:cNvSpPr>
            <p:nvPr/>
          </p:nvSpPr>
          <p:spPr bwMode="auto">
            <a:xfrm rot="1110811" flipH="1">
              <a:off x="1473" y="3323"/>
              <a:ext cx="448" cy="1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4203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5329703"/>
              </p:ext>
            </p:extLst>
          </p:nvPr>
        </p:nvGraphicFramePr>
        <p:xfrm>
          <a:off x="1101965" y="1525258"/>
          <a:ext cx="9724185" cy="4364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4185"/>
              </a:tblGrid>
              <a:tr h="43640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and explain the contributions of each of the following scientists to the development of the atomic model: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Dalton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Thomson,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Rutherford,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Bohr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Chadwick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labelled diagrams and explain the structure of each of the atomic models associated with the scientists listed above.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and label a timeline showing the development of the atomic model.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how changes in technology have contributed to the atomic model and our understanding of the atom.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0207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"/>
          <p:cNvSpPr>
            <a:spLocks noChangeArrowheads="1"/>
          </p:cNvSpPr>
          <p:nvPr/>
        </p:nvSpPr>
        <p:spPr bwMode="auto">
          <a:xfrm>
            <a:off x="1841500" y="2960688"/>
            <a:ext cx="2133600" cy="1524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35" name="Text Box 34"/>
          <p:cNvSpPr txBox="1">
            <a:spLocks noChangeArrowheads="1"/>
          </p:cNvSpPr>
          <p:nvPr/>
        </p:nvSpPr>
        <p:spPr bwMode="auto">
          <a:xfrm>
            <a:off x="2146300" y="36464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800" b="1">
                <a:solidFill>
                  <a:srgbClr val="6600CC"/>
                </a:solidFill>
                <a:latin typeface="Comic Sans MS" panose="030F0702030302020204" pitchFamily="66" charset="0"/>
              </a:rPr>
              <a:t>Iron</a:t>
            </a:r>
          </a:p>
        </p:txBody>
      </p:sp>
      <p:sp>
        <p:nvSpPr>
          <p:cNvPr id="18436" name="Text Box 40"/>
          <p:cNvSpPr txBox="1">
            <a:spLocks noChangeArrowheads="1"/>
          </p:cNvSpPr>
          <p:nvPr/>
        </p:nvSpPr>
        <p:spPr bwMode="auto">
          <a:xfrm>
            <a:off x="2257425" y="535305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56402" name="Group 82"/>
          <p:cNvGrpSpPr>
            <a:grpSpLocks/>
          </p:cNvGrpSpPr>
          <p:nvPr/>
        </p:nvGrpSpPr>
        <p:grpSpPr bwMode="auto">
          <a:xfrm>
            <a:off x="6553200" y="1981201"/>
            <a:ext cx="2057400" cy="3802063"/>
            <a:chOff x="3072" y="576"/>
            <a:chExt cx="1296" cy="2395"/>
          </a:xfrm>
        </p:grpSpPr>
        <p:sp>
          <p:nvSpPr>
            <p:cNvPr id="18481" name="AutoShape 15"/>
            <p:cNvSpPr>
              <a:spLocks noChangeArrowheads="1"/>
            </p:cNvSpPr>
            <p:nvPr/>
          </p:nvSpPr>
          <p:spPr bwMode="auto">
            <a:xfrm rot="-6474782">
              <a:off x="3288" y="1944"/>
              <a:ext cx="384" cy="816"/>
            </a:xfrm>
            <a:prstGeom prst="downArrow">
              <a:avLst>
                <a:gd name="adj1" fmla="val 50000"/>
                <a:gd name="adj2" fmla="val 53125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grpSp>
          <p:nvGrpSpPr>
            <p:cNvPr id="18482" name="Group 80"/>
            <p:cNvGrpSpPr>
              <a:grpSpLocks/>
            </p:cNvGrpSpPr>
            <p:nvPr/>
          </p:nvGrpSpPr>
          <p:grpSpPr bwMode="auto">
            <a:xfrm>
              <a:off x="3120" y="576"/>
              <a:ext cx="1248" cy="2395"/>
              <a:chOff x="3120" y="576"/>
              <a:chExt cx="1248" cy="2395"/>
            </a:xfrm>
          </p:grpSpPr>
          <p:sp>
            <p:nvSpPr>
              <p:cNvPr id="18483" name="AutoShape 36"/>
              <p:cNvSpPr>
                <a:spLocks noChangeArrowheads="1"/>
              </p:cNvSpPr>
              <p:nvPr/>
            </p:nvSpPr>
            <p:spPr bwMode="auto">
              <a:xfrm rot="-3893516">
                <a:off x="3336" y="888"/>
                <a:ext cx="384" cy="816"/>
              </a:xfrm>
              <a:prstGeom prst="downArrow">
                <a:avLst>
                  <a:gd name="adj1" fmla="val 50000"/>
                  <a:gd name="adj2" fmla="val 53125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18484" name="Text Box 42"/>
              <p:cNvSpPr txBox="1">
                <a:spLocks noChangeArrowheads="1"/>
              </p:cNvSpPr>
              <p:nvPr/>
            </p:nvSpPr>
            <p:spPr bwMode="auto">
              <a:xfrm>
                <a:off x="3216" y="576"/>
                <a:ext cx="115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>
                    <a:solidFill>
                      <a:srgbClr val="FF9933"/>
                    </a:solidFill>
                    <a:latin typeface="Comic Sans MS" panose="030F0702030302020204" pitchFamily="66" charset="0"/>
                  </a:rPr>
                  <a:t>Continuous division</a:t>
                </a:r>
              </a:p>
            </p:txBody>
          </p:sp>
          <p:sp>
            <p:nvSpPr>
              <p:cNvPr id="18485" name="Text Box 43"/>
              <p:cNvSpPr txBox="1">
                <a:spLocks noChangeArrowheads="1"/>
              </p:cNvSpPr>
              <p:nvPr/>
            </p:nvSpPr>
            <p:spPr bwMode="auto">
              <a:xfrm>
                <a:off x="3216" y="2448"/>
                <a:ext cx="115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>
                    <a:solidFill>
                      <a:srgbClr val="FF9933"/>
                    </a:solidFill>
                    <a:latin typeface="Comic Sans MS" panose="030F0702030302020204" pitchFamily="66" charset="0"/>
                  </a:rPr>
                  <a:t>Continuous division</a:t>
                </a:r>
              </a:p>
            </p:txBody>
          </p:sp>
        </p:grpSp>
      </p:grpSp>
      <p:grpSp>
        <p:nvGrpSpPr>
          <p:cNvPr id="56399" name="Group 79"/>
          <p:cNvGrpSpPr>
            <a:grpSpLocks/>
          </p:cNvGrpSpPr>
          <p:nvPr/>
        </p:nvGrpSpPr>
        <p:grpSpPr bwMode="auto">
          <a:xfrm>
            <a:off x="3975100" y="2046288"/>
            <a:ext cx="2420938" cy="3276600"/>
            <a:chOff x="1488" y="768"/>
            <a:chExt cx="1525" cy="2064"/>
          </a:xfrm>
        </p:grpSpPr>
        <p:sp>
          <p:nvSpPr>
            <p:cNvPr id="18477" name="AutoShape 6"/>
            <p:cNvSpPr>
              <a:spLocks noChangeArrowheads="1"/>
            </p:cNvSpPr>
            <p:nvPr/>
          </p:nvSpPr>
          <p:spPr bwMode="auto">
            <a:xfrm>
              <a:off x="2400" y="768"/>
              <a:ext cx="613" cy="67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8478" name="AutoShape 7"/>
            <p:cNvSpPr>
              <a:spLocks noChangeArrowheads="1"/>
            </p:cNvSpPr>
            <p:nvPr/>
          </p:nvSpPr>
          <p:spPr bwMode="auto">
            <a:xfrm>
              <a:off x="2352" y="2160"/>
              <a:ext cx="613" cy="67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8479" name="AutoShape 5"/>
            <p:cNvSpPr>
              <a:spLocks noChangeArrowheads="1"/>
            </p:cNvSpPr>
            <p:nvPr/>
          </p:nvSpPr>
          <p:spPr bwMode="auto">
            <a:xfrm rot="-6935524">
              <a:off x="1800" y="984"/>
              <a:ext cx="384" cy="816"/>
            </a:xfrm>
            <a:prstGeom prst="downArrow">
              <a:avLst>
                <a:gd name="adj1" fmla="val 50000"/>
                <a:gd name="adj2" fmla="val 5312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8480" name="AutoShape 8"/>
            <p:cNvSpPr>
              <a:spLocks noChangeArrowheads="1"/>
            </p:cNvSpPr>
            <p:nvPr/>
          </p:nvSpPr>
          <p:spPr bwMode="auto">
            <a:xfrm rot="-3893516">
              <a:off x="1704" y="1896"/>
              <a:ext cx="384" cy="816"/>
            </a:xfrm>
            <a:prstGeom prst="downArrow">
              <a:avLst>
                <a:gd name="adj1" fmla="val 50000"/>
                <a:gd name="adj2" fmla="val 53125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56401" name="Group 81"/>
          <p:cNvGrpSpPr>
            <a:grpSpLocks/>
          </p:cNvGrpSpPr>
          <p:nvPr/>
        </p:nvGrpSpPr>
        <p:grpSpPr bwMode="auto">
          <a:xfrm>
            <a:off x="8242300" y="2503488"/>
            <a:ext cx="2057400" cy="2057400"/>
            <a:chOff x="4176" y="1056"/>
            <a:chExt cx="1296" cy="1296"/>
          </a:xfrm>
        </p:grpSpPr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4224" y="129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65" name="Oval 45"/>
            <p:cNvSpPr>
              <a:spLocks noChangeArrowheads="1"/>
            </p:cNvSpPr>
            <p:nvPr/>
          </p:nvSpPr>
          <p:spPr bwMode="auto">
            <a:xfrm>
              <a:off x="4224" y="115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66" name="Oval 46"/>
            <p:cNvSpPr>
              <a:spLocks noChangeArrowheads="1"/>
            </p:cNvSpPr>
            <p:nvPr/>
          </p:nvSpPr>
          <p:spPr bwMode="auto">
            <a:xfrm>
              <a:off x="4368" y="110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67" name="Oval 47"/>
            <p:cNvSpPr>
              <a:spLocks noChangeArrowheads="1"/>
            </p:cNvSpPr>
            <p:nvPr/>
          </p:nvSpPr>
          <p:spPr bwMode="auto">
            <a:xfrm>
              <a:off x="4176" y="1440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68" name="Oval 48"/>
            <p:cNvSpPr>
              <a:spLocks noChangeArrowheads="1"/>
            </p:cNvSpPr>
            <p:nvPr/>
          </p:nvSpPr>
          <p:spPr bwMode="auto">
            <a:xfrm>
              <a:off x="4848" y="1488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69" name="Oval 49"/>
            <p:cNvSpPr>
              <a:spLocks noChangeArrowheads="1"/>
            </p:cNvSpPr>
            <p:nvPr/>
          </p:nvSpPr>
          <p:spPr bwMode="auto">
            <a:xfrm>
              <a:off x="4800" y="134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0" name="Oval 50"/>
            <p:cNvSpPr>
              <a:spLocks noChangeArrowheads="1"/>
            </p:cNvSpPr>
            <p:nvPr/>
          </p:nvSpPr>
          <p:spPr bwMode="auto">
            <a:xfrm>
              <a:off x="4800" y="115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1" name="Oval 51"/>
            <p:cNvSpPr>
              <a:spLocks noChangeArrowheads="1"/>
            </p:cNvSpPr>
            <p:nvPr/>
          </p:nvSpPr>
          <p:spPr bwMode="auto">
            <a:xfrm>
              <a:off x="4608" y="105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2" name="Oval 52"/>
            <p:cNvSpPr>
              <a:spLocks noChangeArrowheads="1"/>
            </p:cNvSpPr>
            <p:nvPr/>
          </p:nvSpPr>
          <p:spPr bwMode="auto">
            <a:xfrm>
              <a:off x="4560" y="115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3" name="Oval 53"/>
            <p:cNvSpPr>
              <a:spLocks noChangeArrowheads="1"/>
            </p:cNvSpPr>
            <p:nvPr/>
          </p:nvSpPr>
          <p:spPr bwMode="auto">
            <a:xfrm>
              <a:off x="4416" y="129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4" name="Oval 54"/>
            <p:cNvSpPr>
              <a:spLocks noChangeArrowheads="1"/>
            </p:cNvSpPr>
            <p:nvPr/>
          </p:nvSpPr>
          <p:spPr bwMode="auto">
            <a:xfrm>
              <a:off x="4416" y="1488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5" name="Oval 55"/>
            <p:cNvSpPr>
              <a:spLocks noChangeArrowheads="1"/>
            </p:cNvSpPr>
            <p:nvPr/>
          </p:nvSpPr>
          <p:spPr bwMode="auto">
            <a:xfrm>
              <a:off x="4656" y="129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6" name="Oval 56"/>
            <p:cNvSpPr>
              <a:spLocks noChangeArrowheads="1"/>
            </p:cNvSpPr>
            <p:nvPr/>
          </p:nvSpPr>
          <p:spPr bwMode="auto">
            <a:xfrm>
              <a:off x="4608" y="1488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7" name="Oval 57"/>
            <p:cNvSpPr>
              <a:spLocks noChangeArrowheads="1"/>
            </p:cNvSpPr>
            <p:nvPr/>
          </p:nvSpPr>
          <p:spPr bwMode="auto">
            <a:xfrm>
              <a:off x="4224" y="163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8" name="Oval 58"/>
            <p:cNvSpPr>
              <a:spLocks noChangeArrowheads="1"/>
            </p:cNvSpPr>
            <p:nvPr/>
          </p:nvSpPr>
          <p:spPr bwMode="auto">
            <a:xfrm>
              <a:off x="4464" y="163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79" name="Oval 59"/>
            <p:cNvSpPr>
              <a:spLocks noChangeArrowheads="1"/>
            </p:cNvSpPr>
            <p:nvPr/>
          </p:nvSpPr>
          <p:spPr bwMode="auto">
            <a:xfrm>
              <a:off x="4704" y="1680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0" name="Oval 60"/>
            <p:cNvSpPr>
              <a:spLocks noChangeArrowheads="1"/>
            </p:cNvSpPr>
            <p:nvPr/>
          </p:nvSpPr>
          <p:spPr bwMode="auto">
            <a:xfrm>
              <a:off x="4272" y="182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1" name="Oval 61"/>
            <p:cNvSpPr>
              <a:spLocks noChangeArrowheads="1"/>
            </p:cNvSpPr>
            <p:nvPr/>
          </p:nvSpPr>
          <p:spPr bwMode="auto">
            <a:xfrm>
              <a:off x="4944" y="1728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2" name="Oval 62"/>
            <p:cNvSpPr>
              <a:spLocks noChangeArrowheads="1"/>
            </p:cNvSpPr>
            <p:nvPr/>
          </p:nvSpPr>
          <p:spPr bwMode="auto">
            <a:xfrm>
              <a:off x="5136" y="1248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3" name="Oval 63"/>
            <p:cNvSpPr>
              <a:spLocks noChangeArrowheads="1"/>
            </p:cNvSpPr>
            <p:nvPr/>
          </p:nvSpPr>
          <p:spPr bwMode="auto">
            <a:xfrm>
              <a:off x="5040" y="187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4" name="Oval 64"/>
            <p:cNvSpPr>
              <a:spLocks noChangeArrowheads="1"/>
            </p:cNvSpPr>
            <p:nvPr/>
          </p:nvSpPr>
          <p:spPr bwMode="auto">
            <a:xfrm>
              <a:off x="4800" y="182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5" name="Oval 65"/>
            <p:cNvSpPr>
              <a:spLocks noChangeArrowheads="1"/>
            </p:cNvSpPr>
            <p:nvPr/>
          </p:nvSpPr>
          <p:spPr bwMode="auto">
            <a:xfrm>
              <a:off x="4608" y="177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6" name="Oval 66"/>
            <p:cNvSpPr>
              <a:spLocks noChangeArrowheads="1"/>
            </p:cNvSpPr>
            <p:nvPr/>
          </p:nvSpPr>
          <p:spPr bwMode="auto">
            <a:xfrm>
              <a:off x="5088" y="163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7" name="Oval 67"/>
            <p:cNvSpPr>
              <a:spLocks noChangeArrowheads="1"/>
            </p:cNvSpPr>
            <p:nvPr/>
          </p:nvSpPr>
          <p:spPr bwMode="auto">
            <a:xfrm>
              <a:off x="5184" y="1440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8" name="Oval 68"/>
            <p:cNvSpPr>
              <a:spLocks noChangeArrowheads="1"/>
            </p:cNvSpPr>
            <p:nvPr/>
          </p:nvSpPr>
          <p:spPr bwMode="auto">
            <a:xfrm>
              <a:off x="4944" y="1200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89" name="Oval 69"/>
            <p:cNvSpPr>
              <a:spLocks noChangeArrowheads="1"/>
            </p:cNvSpPr>
            <p:nvPr/>
          </p:nvSpPr>
          <p:spPr bwMode="auto">
            <a:xfrm>
              <a:off x="4992" y="134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0" name="Oval 70"/>
            <p:cNvSpPr>
              <a:spLocks noChangeArrowheads="1"/>
            </p:cNvSpPr>
            <p:nvPr/>
          </p:nvSpPr>
          <p:spPr bwMode="auto">
            <a:xfrm>
              <a:off x="4368" y="1920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1" name="Oval 71"/>
            <p:cNvSpPr>
              <a:spLocks noChangeArrowheads="1"/>
            </p:cNvSpPr>
            <p:nvPr/>
          </p:nvSpPr>
          <p:spPr bwMode="auto">
            <a:xfrm>
              <a:off x="4800" y="158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2" name="Oval 72"/>
            <p:cNvSpPr>
              <a:spLocks noChangeArrowheads="1"/>
            </p:cNvSpPr>
            <p:nvPr/>
          </p:nvSpPr>
          <p:spPr bwMode="auto">
            <a:xfrm>
              <a:off x="4608" y="1920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3" name="Oval 73"/>
            <p:cNvSpPr>
              <a:spLocks noChangeArrowheads="1"/>
            </p:cNvSpPr>
            <p:nvPr/>
          </p:nvSpPr>
          <p:spPr bwMode="auto">
            <a:xfrm>
              <a:off x="4464" y="201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4" name="Oval 74"/>
            <p:cNvSpPr>
              <a:spLocks noChangeArrowheads="1"/>
            </p:cNvSpPr>
            <p:nvPr/>
          </p:nvSpPr>
          <p:spPr bwMode="auto">
            <a:xfrm>
              <a:off x="4560" y="2112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5" name="Oval 75"/>
            <p:cNvSpPr>
              <a:spLocks noChangeArrowheads="1"/>
            </p:cNvSpPr>
            <p:nvPr/>
          </p:nvSpPr>
          <p:spPr bwMode="auto">
            <a:xfrm>
              <a:off x="4704" y="201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6" name="Oval 76"/>
            <p:cNvSpPr>
              <a:spLocks noChangeArrowheads="1"/>
            </p:cNvSpPr>
            <p:nvPr/>
          </p:nvSpPr>
          <p:spPr bwMode="auto">
            <a:xfrm>
              <a:off x="5040" y="2016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7" name="Oval 77"/>
            <p:cNvSpPr>
              <a:spLocks noChangeArrowheads="1"/>
            </p:cNvSpPr>
            <p:nvPr/>
          </p:nvSpPr>
          <p:spPr bwMode="auto">
            <a:xfrm>
              <a:off x="5136" y="1824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6398" name="Oval 78"/>
            <p:cNvSpPr>
              <a:spLocks noChangeArrowheads="1"/>
            </p:cNvSpPr>
            <p:nvPr/>
          </p:nvSpPr>
          <p:spPr bwMode="auto">
            <a:xfrm>
              <a:off x="4848" y="1968"/>
              <a:ext cx="288" cy="24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</p:grpSp>
      <p:sp>
        <p:nvSpPr>
          <p:cNvPr id="56405" name="AutoShape 85"/>
          <p:cNvSpPr>
            <a:spLocks noChangeArrowheads="1"/>
          </p:cNvSpPr>
          <p:nvPr/>
        </p:nvSpPr>
        <p:spPr bwMode="auto">
          <a:xfrm>
            <a:off x="6400800" y="457200"/>
            <a:ext cx="3810000" cy="1676400"/>
          </a:xfrm>
          <a:prstGeom prst="cloudCallout">
            <a:avLst>
              <a:gd name="adj1" fmla="val 39333"/>
              <a:gd name="adj2" fmla="val 79449"/>
            </a:avLst>
          </a:prstGeom>
          <a:gradFill rotWithShape="0">
            <a:gsLst>
              <a:gs pos="0">
                <a:srgbClr val="FFFFD5"/>
              </a:gs>
              <a:gs pos="50000">
                <a:srgbClr val="FFFFFF"/>
              </a:gs>
              <a:gs pos="100000">
                <a:srgbClr val="FFFFD5"/>
              </a:gs>
            </a:gsLst>
            <a:lin ang="2700000" scaled="1"/>
          </a:gradFill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800" i="1">
                <a:solidFill>
                  <a:srgbClr val="FF66FF"/>
                </a:solidFill>
                <a:latin typeface="Comic Sans MS" panose="030F0702030302020204" pitchFamily="66" charset="0"/>
              </a:rPr>
              <a:t>These are iron atoms!!</a:t>
            </a:r>
          </a:p>
        </p:txBody>
      </p:sp>
      <p:sp>
        <p:nvSpPr>
          <p:cNvPr id="56406" name="Text Box 86"/>
          <p:cNvSpPr txBox="1">
            <a:spLocks noChangeArrowheads="1"/>
          </p:cNvSpPr>
          <p:nvPr/>
        </p:nvSpPr>
        <p:spPr bwMode="auto">
          <a:xfrm>
            <a:off x="1905000" y="9144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200" i="1">
                <a:latin typeface="Comic Sans MS" panose="030F0702030302020204" pitchFamily="66" charset="0"/>
              </a:rPr>
              <a:t>Atomos = indivisible</a:t>
            </a:r>
          </a:p>
        </p:txBody>
      </p:sp>
    </p:spTree>
    <p:extLst>
      <p:ext uri="{BB962C8B-B14F-4D97-AF65-F5344CB8AC3E}">
        <p14:creationId xmlns:p14="http://schemas.microsoft.com/office/powerpoint/2010/main" val="2567690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05" grpId="0" animBg="1" autoUpdateAnimBg="0"/>
      <p:bldP spid="5640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Activity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5941" y="1700213"/>
            <a:ext cx="11028981" cy="47089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dirty="0">
                <a:latin typeface="Comic Sans MS" panose="030F0702030302020204" pitchFamily="66" charset="0"/>
              </a:rPr>
              <a:t>Create  a timeline demonstrating the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dirty="0">
                <a:latin typeface="Comic Sans MS" panose="030F0702030302020204" pitchFamily="66" charset="0"/>
              </a:rPr>
              <a:t>development of the atomic model.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24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u="sng" dirty="0">
                <a:latin typeface="Comic Sans MS" panose="030F0702030302020204" pitchFamily="66" charset="0"/>
              </a:rPr>
              <a:t>You must include: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omic Sans MS" panose="030F0702030302020204" pitchFamily="66" charset="0"/>
              </a:rPr>
              <a:t> A drawing of the  atomic model at each stage of development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omic Sans MS" panose="030F0702030302020204" pitchFamily="66" charset="0"/>
              </a:rPr>
              <a:t>The technology found at each stage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latin typeface="Comic Sans MS" panose="030F0702030302020204" pitchFamily="66" charset="0"/>
              </a:rPr>
              <a:t>Neils</a:t>
            </a:r>
            <a:r>
              <a:rPr lang="en-US" sz="2800" dirty="0" smtClean="0">
                <a:latin typeface="Comic Sans MS" panose="030F0702030302020204" pitchFamily="66" charset="0"/>
              </a:rPr>
              <a:t> Bohr </a:t>
            </a:r>
            <a:r>
              <a:rPr lang="en-US" sz="2800" dirty="0">
                <a:latin typeface="Comic Sans MS" panose="030F0702030302020204" pitchFamily="66" charset="0"/>
              </a:rPr>
              <a:t>is another contributor to the atomic model.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Comic Sans MS" panose="030F0702030302020204" pitchFamily="66" charset="0"/>
              </a:rPr>
              <a:t>     Research him and include this in your model.</a:t>
            </a:r>
          </a:p>
        </p:txBody>
      </p:sp>
    </p:spTree>
    <p:extLst>
      <p:ext uri="{BB962C8B-B14F-4D97-AF65-F5344CB8AC3E}">
        <p14:creationId xmlns:p14="http://schemas.microsoft.com/office/powerpoint/2010/main" val="3398954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5383531"/>
              </p:ext>
            </p:extLst>
          </p:nvPr>
        </p:nvGraphicFramePr>
        <p:xfrm>
          <a:off x="1101965" y="1525258"/>
          <a:ext cx="9724185" cy="4364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4185"/>
              </a:tblGrid>
              <a:tr h="43640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and explain the contributions of each of the following scientists to the development of the atomic model: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Dalton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Thomson,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Rutherford,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o  Bohr</a:t>
                      </a:r>
                    </a:p>
                    <a:p>
                      <a:pPr marL="285750" marR="0" lvl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Chadwick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labelled diagrams and explain the structure of each of the atomic models associated with the scientists listed above.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Draw and label a timeline showing the development of the atomic model.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how changes in technology have contributed to the atomic model and our understanding of the atom.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153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Neils</a:t>
            </a:r>
            <a:r>
              <a:rPr lang="en-US" dirty="0" smtClean="0"/>
              <a:t> Bohr’s Flame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practical commemorates </a:t>
            </a:r>
            <a:r>
              <a:rPr lang="en-US" dirty="0" err="1" smtClean="0"/>
              <a:t>Neils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ohr in all his glory.</a:t>
            </a:r>
          </a:p>
          <a:p>
            <a:r>
              <a:rPr lang="en-US" dirty="0" smtClean="0"/>
              <a:t>We will test a number of salts that will allow us to see the spectra that </a:t>
            </a:r>
            <a:r>
              <a:rPr lang="en-US" dirty="0" err="1" smtClean="0"/>
              <a:t>Neils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ohr did his work with on Energy Levels.</a:t>
            </a:r>
          </a:p>
          <a:p>
            <a:pPr marL="0" indent="0">
              <a:buNone/>
            </a:pPr>
            <a:r>
              <a:rPr lang="en-US" dirty="0" smtClean="0"/>
              <a:t>Terms you ought to look out for are:</a:t>
            </a:r>
          </a:p>
          <a:p>
            <a:pPr marL="0" indent="0">
              <a:buNone/>
            </a:pPr>
            <a:r>
              <a:rPr lang="en-US" dirty="0" smtClean="0"/>
              <a:t>Emission spectra</a:t>
            </a:r>
          </a:p>
          <a:p>
            <a:pPr marL="0" indent="0">
              <a:buNone/>
            </a:pPr>
            <a:r>
              <a:rPr lang="en-US" dirty="0" smtClean="0"/>
              <a:t>Energy Levels</a:t>
            </a:r>
          </a:p>
          <a:p>
            <a:pPr marL="0" indent="0">
              <a:buNone/>
            </a:pPr>
            <a:r>
              <a:rPr lang="en-US" dirty="0" smtClean="0"/>
              <a:t>Electron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421662"/>
              </p:ext>
            </p:extLst>
          </p:nvPr>
        </p:nvGraphicFramePr>
        <p:xfrm>
          <a:off x="6748752" y="1027906"/>
          <a:ext cx="43116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6824013" imgH="8577085" progId="Word.Document.8">
                  <p:embed/>
                </p:oleObj>
              </mc:Choice>
              <mc:Fallback>
                <p:oleObj name="Document" r:id="rId3" imgW="6824013" imgH="857708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8752" y="1027906"/>
                        <a:ext cx="43116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2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133600" y="457200"/>
            <a:ext cx="5257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Dalton’s atomic theory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86000" y="1447801"/>
            <a:ext cx="7296150" cy="54927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TW" sz="3000">
                <a:latin typeface="Comic Sans MS" panose="030F0702030302020204" pitchFamily="66" charset="0"/>
              </a:rPr>
              <a:t>1803 AD	John Dalton</a:t>
            </a:r>
            <a:endParaRPr lang="en-US" altLang="zh-TW" sz="30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460" name="Picture 7" descr="fi0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30289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540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714500" y="533400"/>
            <a:ext cx="83248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Main points of Dalton’s atomic theory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939926" y="1600200"/>
            <a:ext cx="8499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1.	All elements are made up of atoms.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939925" y="2286001"/>
            <a:ext cx="850423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914400" indent="-4572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371600" indent="-4572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828800" indent="-4572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286000" indent="-4572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zh-TW" sz="3200">
                <a:latin typeface="Comic Sans MS" panose="030F0702030302020204" pitchFamily="66" charset="0"/>
              </a:rPr>
              <a:t> Atoms cannot be created, divided into 	smaller particles, nor destroyed in the 	chemical process.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	 A chemical reaction simply changes the  	way atoms are grouped together.</a:t>
            </a:r>
            <a:r>
              <a:rPr lang="en-US" altLang="zh-TW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89045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autoUpdateAnimBg="0"/>
      <p:bldP spid="594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050"/>
          <p:cNvSpPr>
            <a:spLocks noChangeArrowheads="1"/>
          </p:cNvSpPr>
          <p:nvPr/>
        </p:nvSpPr>
        <p:spPr bwMode="auto">
          <a:xfrm>
            <a:off x="1714500" y="533400"/>
            <a:ext cx="83248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Main points of Dalton’s atomic theory</a:t>
            </a:r>
          </a:p>
        </p:txBody>
      </p:sp>
      <p:sp>
        <p:nvSpPr>
          <p:cNvPr id="188420" name="Text Box 2052"/>
          <p:cNvSpPr txBox="1">
            <a:spLocks noChangeArrowheads="1"/>
          </p:cNvSpPr>
          <p:nvPr/>
        </p:nvSpPr>
        <p:spPr bwMode="auto">
          <a:xfrm>
            <a:off x="1828801" y="4114800"/>
            <a:ext cx="83915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5775" indent="-485775"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1133475" indent="-457200"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781175" indent="-457200"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2428875" indent="-457200"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3076575" indent="-457200"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3533775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990975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4448175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905375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</a:rPr>
              <a:t>5.	When atoms of different elements combine to form a compound, they do so in a simple whole number ratio to each other.</a:t>
            </a:r>
          </a:p>
        </p:txBody>
      </p:sp>
      <p:sp>
        <p:nvSpPr>
          <p:cNvPr id="188423" name="Text Box 2055"/>
          <p:cNvSpPr txBox="1">
            <a:spLocks noChangeArrowheads="1"/>
          </p:cNvSpPr>
          <p:nvPr/>
        </p:nvSpPr>
        <p:spPr bwMode="auto">
          <a:xfrm>
            <a:off x="1811338" y="1600200"/>
            <a:ext cx="8856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4675" indent="-574675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1143000" indent="-28575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3335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240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</a:rPr>
              <a:t>3.	Atoms of the same element are identical. They have the same mass and chemical properties.</a:t>
            </a:r>
          </a:p>
        </p:txBody>
      </p:sp>
      <p:sp>
        <p:nvSpPr>
          <p:cNvPr id="188424" name="Text Box 2056"/>
          <p:cNvSpPr txBox="1">
            <a:spLocks noChangeArrowheads="1"/>
          </p:cNvSpPr>
          <p:nvPr/>
        </p:nvSpPr>
        <p:spPr bwMode="auto">
          <a:xfrm>
            <a:off x="1811338" y="2667000"/>
            <a:ext cx="88566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4675" indent="-574675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1052513" indent="-28575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243013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433513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latin typeface="Comic Sans MS" panose="030F0702030302020204" pitchFamily="66" charset="0"/>
              </a:rPr>
              <a:t>4.	Atoms of different elements are different. They have different masses and chemical properties.</a:t>
            </a:r>
          </a:p>
        </p:txBody>
      </p:sp>
      <p:grpSp>
        <p:nvGrpSpPr>
          <p:cNvPr id="21510" name="Group 2057"/>
          <p:cNvGrpSpPr>
            <a:grpSpLocks/>
          </p:cNvGrpSpPr>
          <p:nvPr/>
        </p:nvGrpSpPr>
        <p:grpSpPr bwMode="auto">
          <a:xfrm>
            <a:off x="7239000" y="5486400"/>
            <a:ext cx="3124200" cy="1066800"/>
            <a:chOff x="3600" y="3456"/>
            <a:chExt cx="1968" cy="672"/>
          </a:xfrm>
        </p:grpSpPr>
        <p:sp>
          <p:nvSpPr>
            <p:cNvPr id="21511" name="AutoShape 2058"/>
            <p:cNvSpPr>
              <a:spLocks noChangeArrowheads="1"/>
            </p:cNvSpPr>
            <p:nvPr/>
          </p:nvSpPr>
          <p:spPr bwMode="auto">
            <a:xfrm>
              <a:off x="3600" y="3456"/>
              <a:ext cx="1968" cy="6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7" name="Text Box 2059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40" y="3600"/>
              <a:ext cx="166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zh-TW" sz="3000" b="1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anose="020B0606020202030204" pitchFamily="34" charset="0"/>
                </a:rPr>
                <a:t>Check Point 1-1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70958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  <p:bldP spid="188423" grpId="0" autoUpdateAnimBg="0"/>
      <p:bldP spid="1884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8486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Steps to Thomson’s Atomic Model</a:t>
            </a:r>
          </a:p>
        </p:txBody>
      </p:sp>
      <p:sp>
        <p:nvSpPr>
          <p:cNvPr id="138244" name="Text Box 1028"/>
          <p:cNvSpPr txBox="1">
            <a:spLocks noChangeArrowheads="1"/>
          </p:cNvSpPr>
          <p:nvPr/>
        </p:nvSpPr>
        <p:spPr bwMode="auto">
          <a:xfrm>
            <a:off x="2286000" y="1600200"/>
            <a:ext cx="8001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200">
                <a:latin typeface="Comic Sans MS" panose="030F0702030302020204" pitchFamily="66" charset="0"/>
              </a:rPr>
              <a:t>1876	Goldstein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	Discovery of </a:t>
            </a:r>
            <a:r>
              <a:rPr lang="en-US" altLang="zh-TW" sz="3200">
                <a:solidFill>
                  <a:srgbClr val="CC0000"/>
                </a:solidFill>
                <a:latin typeface="Comic Sans MS" panose="030F0702030302020204" pitchFamily="66" charset="0"/>
              </a:rPr>
              <a:t>cathode rays</a:t>
            </a:r>
            <a:r>
              <a:rPr lang="en-US" altLang="zh-TW" sz="3200">
                <a:solidFill>
                  <a:schemeClr val="accent2"/>
                </a:solidFill>
                <a:latin typeface="Comic Sans MS" panose="030F0702030302020204" pitchFamily="66" charset="0"/>
              </a:rPr>
              <a:t> from discharge tube experiment.</a:t>
            </a:r>
          </a:p>
        </p:txBody>
      </p:sp>
    </p:spTree>
    <p:extLst>
      <p:ext uri="{BB962C8B-B14F-4D97-AF65-F5344CB8AC3E}">
        <p14:creationId xmlns:p14="http://schemas.microsoft.com/office/powerpoint/2010/main" val="35389005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4770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Discovery of Cathode Rays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514600" y="4343401"/>
            <a:ext cx="7772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68325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A beam of rays came out from the cathode and hit the anode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latin typeface="Comic Sans MS" panose="030F0702030302020204" pitchFamily="66" charset="0"/>
              </a:rPr>
              <a:t>Goldstein called the beam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cathode rays</a:t>
            </a:r>
            <a:endParaRPr lang="en-US" altLang="zh-TW" sz="30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556" name="Picture 22" descr="Fi01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752475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6385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FC52D5E-9C22-4360-AF88-E80CC3E475D1}"/>
</file>

<file path=customXml/itemProps2.xml><?xml version="1.0" encoding="utf-8"?>
<ds:datastoreItem xmlns:ds="http://schemas.openxmlformats.org/officeDocument/2006/customXml" ds:itemID="{B48D1D25-7F67-45FB-876E-8D2E43F937C6}"/>
</file>

<file path=customXml/itemProps3.xml><?xml version="1.0" encoding="utf-8"?>
<ds:datastoreItem xmlns:ds="http://schemas.openxmlformats.org/officeDocument/2006/customXml" ds:itemID="{9FE07E20-5DF2-4B78-AB0E-98CC7C254245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1092</Words>
  <Application>Microsoft Office PowerPoint</Application>
  <PresentationFormat>Widescreen</PresentationFormat>
  <Paragraphs>185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新細明體</vt:lpstr>
      <vt:lpstr>Arial</vt:lpstr>
      <vt:lpstr>Arial Narrow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Equation</vt:lpstr>
      <vt:lpstr>Microsoft Word Picture</vt:lpstr>
      <vt:lpstr>Microsoft Word 97 - 2003 Document</vt:lpstr>
      <vt:lpstr>PowerPoint Presentation</vt:lpstr>
      <vt:lpstr>Lesson Objectives</vt:lpstr>
      <vt:lpstr>What is “atom”?</vt:lpstr>
      <vt:lpstr>PowerPoint Presentation</vt:lpstr>
      <vt:lpstr>PowerPoint Presentation</vt:lpstr>
      <vt:lpstr>PowerPoint Presentation</vt:lpstr>
      <vt:lpstr>PowerPoint Presentation</vt:lpstr>
      <vt:lpstr>Steps to Thomson’s Atomic Model</vt:lpstr>
      <vt:lpstr>Discovery of Cathode Rays</vt:lpstr>
      <vt:lpstr>Demonstration of Cathode Rays (separate worksheet)</vt:lpstr>
      <vt:lpstr>Steps to Thomson’s Atomic Model</vt:lpstr>
      <vt:lpstr>PowerPoint Presentation</vt:lpstr>
      <vt:lpstr>PowerPoint Presentation</vt:lpstr>
      <vt:lpstr>Measurement of the m/e ratio of ‘electron’</vt:lpstr>
      <vt:lpstr>PowerPoint Presentation</vt:lpstr>
      <vt:lpstr>Thomson’s atomic model</vt:lpstr>
      <vt:lpstr>How are the particles distributed in an atom?</vt:lpstr>
      <vt:lpstr>How are the particles distributed in an atom?</vt:lpstr>
      <vt:lpstr>How are the particles distributed in an atom?</vt:lpstr>
      <vt:lpstr>Lesson Objectives</vt:lpstr>
      <vt:lpstr>Steps to Rutherford’s Atomic Model</vt:lpstr>
      <vt:lpstr>Steps to Rutherford’s Atomic Model</vt:lpstr>
      <vt:lpstr>Steps to Rutherford’s Atomic Model</vt:lpstr>
      <vt:lpstr>The Curie Family</vt:lpstr>
      <vt:lpstr>Steps to Rutherford’s Atomic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Objectives</vt:lpstr>
      <vt:lpstr>Activity</vt:lpstr>
      <vt:lpstr>Lesson Objectives</vt:lpstr>
      <vt:lpstr>Neils Bohr’s Flame Test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Murphy</dc:creator>
  <cp:lastModifiedBy>Anthony Murphy</cp:lastModifiedBy>
  <cp:revision>5</cp:revision>
  <dcterms:created xsi:type="dcterms:W3CDTF">2015-02-17T04:45:14Z</dcterms:created>
  <dcterms:modified xsi:type="dcterms:W3CDTF">2015-02-17T15:39:55Z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  <property fmtid="{D5CDD505-2E9C-101B-9397-08002B2CF9AE}" pid="3" name="MediaServiceImageTags">
    <vt:lpwstr/>
  </property>
</Properties>
</file>